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304" r:id="rId2"/>
    <p:sldId id="257" r:id="rId3"/>
    <p:sldId id="258" r:id="rId4"/>
    <p:sldId id="259" r:id="rId5"/>
    <p:sldId id="260" r:id="rId6"/>
    <p:sldId id="261" r:id="rId7"/>
    <p:sldId id="266"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308" r:id="rId25"/>
    <p:sldId id="280" r:id="rId26"/>
    <p:sldId id="281" r:id="rId27"/>
    <p:sldId id="305" r:id="rId28"/>
    <p:sldId id="282" r:id="rId29"/>
    <p:sldId id="283" r:id="rId30"/>
    <p:sldId id="285" r:id="rId31"/>
    <p:sldId id="284" r:id="rId32"/>
    <p:sldId id="286" r:id="rId33"/>
    <p:sldId id="287" r:id="rId34"/>
    <p:sldId id="288" r:id="rId35"/>
    <p:sldId id="289" r:id="rId36"/>
    <p:sldId id="290" r:id="rId37"/>
    <p:sldId id="291" r:id="rId38"/>
    <p:sldId id="292" r:id="rId39"/>
    <p:sldId id="293" r:id="rId40"/>
    <p:sldId id="294" r:id="rId41"/>
    <p:sldId id="295" r:id="rId42"/>
    <p:sldId id="296" r:id="rId43"/>
    <p:sldId id="306" r:id="rId44"/>
    <p:sldId id="297" r:id="rId45"/>
    <p:sldId id="298" r:id="rId46"/>
    <p:sldId id="299" r:id="rId47"/>
    <p:sldId id="302" r:id="rId48"/>
    <p:sldId id="300" r:id="rId49"/>
    <p:sldId id="301" r:id="rId50"/>
    <p:sldId id="303"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A50021"/>
    <a:srgbClr val="A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5179" autoAdjust="0"/>
  </p:normalViewPr>
  <p:slideViewPr>
    <p:cSldViewPr snapToGrid="0">
      <p:cViewPr varScale="1">
        <p:scale>
          <a:sx n="74" d="100"/>
          <a:sy n="74" d="100"/>
        </p:scale>
        <p:origin x="4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0089074-4C45-4C30-8E2B-D7AAC3C7C741}" type="datetimeFigureOut">
              <a:rPr lang="en-IN" smtClean="0"/>
              <a:t>26-12-2022</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6BE0550F-A1EA-4A4E-A6DE-EC6E4ED8C3B4}"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647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089074-4C45-4C30-8E2B-D7AAC3C7C741}" type="datetimeFigureOut">
              <a:rPr lang="en-IN" smtClean="0"/>
              <a:t>26-12-2022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E0550F-A1EA-4A4E-A6DE-EC6E4ED8C3B4}"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68428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089074-4C45-4C30-8E2B-D7AAC3C7C741}" type="datetimeFigureOut">
              <a:rPr lang="en-IN" smtClean="0"/>
              <a:t>26-12-2022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E0550F-A1EA-4A4E-A6DE-EC6E4ED8C3B4}"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5181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089074-4C45-4C30-8E2B-D7AAC3C7C741}" type="datetimeFigureOut">
              <a:rPr lang="en-IN" smtClean="0"/>
              <a:t>26-12-2022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E0550F-A1EA-4A4E-A6DE-EC6E4ED8C3B4}"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6935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089074-4C45-4C30-8E2B-D7AAC3C7C741}" type="datetimeFigureOut">
              <a:rPr lang="en-IN" smtClean="0"/>
              <a:t>26-12-2022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E0550F-A1EA-4A4E-A6DE-EC6E4ED8C3B4}"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0402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089074-4C45-4C30-8E2B-D7AAC3C7C741}" type="datetimeFigureOut">
              <a:rPr lang="en-IN" smtClean="0"/>
              <a:t>26-12-2022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E0550F-A1EA-4A4E-A6DE-EC6E4ED8C3B4}"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95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089074-4C45-4C30-8E2B-D7AAC3C7C741}" type="datetimeFigureOut">
              <a:rPr lang="en-IN" smtClean="0"/>
              <a:t>26-12-2022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BE0550F-A1EA-4A4E-A6DE-EC6E4ED8C3B4}"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3573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089074-4C45-4C30-8E2B-D7AAC3C7C741}" type="datetimeFigureOut">
              <a:rPr lang="en-IN" smtClean="0"/>
              <a:t>26-12-2022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BE0550F-A1EA-4A4E-A6DE-EC6E4ED8C3B4}"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5145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089074-4C45-4C30-8E2B-D7AAC3C7C741}" type="datetimeFigureOut">
              <a:rPr lang="en-IN" smtClean="0"/>
              <a:t>26-12-2022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BE0550F-A1EA-4A4E-A6DE-EC6E4ED8C3B4}" type="slidenum">
              <a:rPr lang="en-IN" smtClean="0"/>
              <a:t>‹#›</a:t>
            </a:fld>
            <a:endParaRPr lang="en-IN"/>
          </a:p>
        </p:txBody>
      </p:sp>
    </p:spTree>
    <p:extLst>
      <p:ext uri="{BB962C8B-B14F-4D97-AF65-F5344CB8AC3E}">
        <p14:creationId xmlns:p14="http://schemas.microsoft.com/office/powerpoint/2010/main" val="351482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0089074-4C45-4C30-8E2B-D7AAC3C7C741}" type="datetimeFigureOut">
              <a:rPr lang="en-IN" smtClean="0"/>
              <a:t>26-12-2022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E0550F-A1EA-4A4E-A6DE-EC6E4ED8C3B4}"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34978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0089074-4C45-4C30-8E2B-D7AAC3C7C741}" type="datetimeFigureOut">
              <a:rPr lang="en-IN" smtClean="0"/>
              <a:t>26-12-2022</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6BE0550F-A1EA-4A4E-A6DE-EC6E4ED8C3B4}"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8332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0089074-4C45-4C30-8E2B-D7AAC3C7C741}" type="datetimeFigureOut">
              <a:rPr lang="en-IN" smtClean="0"/>
              <a:t>26-12-2022</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BE0550F-A1EA-4A4E-A6DE-EC6E4ED8C3B4}"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641576"/>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 Id="rId5" Type="http://schemas.openxmlformats.org/officeDocument/2006/relationships/image" Target="../media/image84.png"/><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3F0162-9CFD-E2CD-F0A8-990A8907E540}"/>
              </a:ext>
            </a:extLst>
          </p:cNvPr>
          <p:cNvSpPr>
            <a:spLocks noGrp="1"/>
          </p:cNvSpPr>
          <p:nvPr>
            <p:ph type="title"/>
          </p:nvPr>
        </p:nvSpPr>
        <p:spPr>
          <a:xfrm>
            <a:off x="1032934" y="282077"/>
            <a:ext cx="6535270" cy="1805233"/>
          </a:xfrm>
        </p:spPr>
        <p:txBody>
          <a:bodyPr>
            <a:normAutofit/>
          </a:bodyPr>
          <a:lstStyle/>
          <a:p>
            <a:pPr algn="ctr">
              <a:lnSpc>
                <a:spcPct val="100000"/>
              </a:lnSpc>
            </a:pPr>
            <a:r>
              <a:rPr lang="en-IN" sz="3600" dirty="0">
                <a:solidFill>
                  <a:schemeClr val="tx1">
                    <a:lumMod val="95000"/>
                    <a:lumOff val="5000"/>
                  </a:schemeClr>
                </a:solidFill>
                <a:latin typeface="Algerian" panose="04020705040A02060702" pitchFamily="82" charset="0"/>
              </a:rPr>
              <a:t>Hotel </a:t>
            </a:r>
            <a:br>
              <a:rPr lang="en-IN" sz="3600" dirty="0">
                <a:solidFill>
                  <a:schemeClr val="tx1">
                    <a:lumMod val="95000"/>
                    <a:lumOff val="5000"/>
                  </a:schemeClr>
                </a:solidFill>
                <a:latin typeface="Algerian" panose="04020705040A02060702" pitchFamily="82" charset="0"/>
              </a:rPr>
            </a:br>
            <a:r>
              <a:rPr lang="en-IN" sz="3600" dirty="0">
                <a:solidFill>
                  <a:schemeClr val="tx1">
                    <a:lumMod val="95000"/>
                    <a:lumOff val="5000"/>
                  </a:schemeClr>
                </a:solidFill>
                <a:latin typeface="Algerian" panose="04020705040A02060702" pitchFamily="82" charset="0"/>
              </a:rPr>
              <a:t>Rating</a:t>
            </a:r>
            <a:br>
              <a:rPr lang="en-IN" sz="3600" dirty="0">
                <a:solidFill>
                  <a:schemeClr val="tx1">
                    <a:lumMod val="95000"/>
                    <a:lumOff val="5000"/>
                  </a:schemeClr>
                </a:solidFill>
                <a:latin typeface="Algerian" panose="04020705040A02060702" pitchFamily="82" charset="0"/>
              </a:rPr>
            </a:br>
            <a:r>
              <a:rPr lang="en-IN" sz="3600" dirty="0">
                <a:solidFill>
                  <a:schemeClr val="tx1">
                    <a:lumMod val="95000"/>
                    <a:lumOff val="5000"/>
                  </a:schemeClr>
                </a:solidFill>
                <a:latin typeface="Algerian" panose="04020705040A02060702" pitchFamily="82" charset="0"/>
              </a:rPr>
              <a:t>Classification</a:t>
            </a:r>
            <a:endParaRPr lang="en-US" sz="3600" dirty="0">
              <a:solidFill>
                <a:schemeClr val="tx1">
                  <a:lumMod val="95000"/>
                  <a:lumOff val="5000"/>
                </a:schemeClr>
              </a:solidFill>
            </a:endParaRPr>
          </a:p>
        </p:txBody>
      </p:sp>
      <p:pic>
        <p:nvPicPr>
          <p:cNvPr id="26" name="Picture Placeholder 25">
            <a:extLst>
              <a:ext uri="{FF2B5EF4-FFF2-40B4-BE49-F238E27FC236}">
                <a16:creationId xmlns:a16="http://schemas.microsoft.com/office/drawing/2014/main" xmlns="" id="{DDFEEB43-01D4-0B95-5693-7B06B48057C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7224" r="17224"/>
          <a:stretch>
            <a:fillRect/>
          </a:stretch>
        </p:blipFill>
        <p:spPr>
          <a:xfrm>
            <a:off x="7778043" y="679859"/>
            <a:ext cx="3500163" cy="48830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 Placeholder 3">
            <a:extLst>
              <a:ext uri="{FF2B5EF4-FFF2-40B4-BE49-F238E27FC236}">
                <a16:creationId xmlns:a16="http://schemas.microsoft.com/office/drawing/2014/main" xmlns="" id="{19469889-FDBE-D0C6-C354-30C16B8DD2F2}"/>
              </a:ext>
            </a:extLst>
          </p:cNvPr>
          <p:cNvSpPr>
            <a:spLocks noGrp="1"/>
          </p:cNvSpPr>
          <p:nvPr>
            <p:ph type="body" sz="half" idx="2"/>
          </p:nvPr>
        </p:nvSpPr>
        <p:spPr>
          <a:xfrm>
            <a:off x="767039" y="2531533"/>
            <a:ext cx="5934950" cy="3523268"/>
          </a:xfrm>
        </p:spPr>
        <p:txBody>
          <a:bodyPr>
            <a:normAutofit fontScale="47500" lnSpcReduction="20000"/>
          </a:bodyPr>
          <a:lstStyle/>
          <a:p>
            <a:pPr algn="l"/>
            <a:endParaRPr lang="en-IN" sz="2400" dirty="0">
              <a:latin typeface="Arial" panose="020B0604020202020204" pitchFamily="34" charset="0"/>
              <a:cs typeface="Arial" panose="020B0604020202020204" pitchFamily="34" charset="0"/>
            </a:endParaRPr>
          </a:p>
          <a:p>
            <a:pPr algn="l"/>
            <a:r>
              <a:rPr lang="en-IN" sz="3500" b="1" dirty="0">
                <a:solidFill>
                  <a:schemeClr val="tx1">
                    <a:lumMod val="95000"/>
                    <a:lumOff val="5000"/>
                  </a:schemeClr>
                </a:solidFill>
                <a:latin typeface="Bodoni MT" panose="02070603080606020203" pitchFamily="18" charset="0"/>
                <a:cs typeface="Arial" panose="020B0604020202020204" pitchFamily="34" charset="0"/>
              </a:rPr>
              <a:t>TEAM MEMBERS: Group :- 2</a:t>
            </a:r>
          </a:p>
          <a:p>
            <a:r>
              <a:rPr lang="en-IN" sz="3500" dirty="0" err="1">
                <a:solidFill>
                  <a:schemeClr val="tx1">
                    <a:lumMod val="95000"/>
                    <a:lumOff val="5000"/>
                  </a:schemeClr>
                </a:solidFill>
                <a:latin typeface="Bodoni MT" panose="02070603080606020203" pitchFamily="18" charset="0"/>
                <a:cs typeface="Arial" panose="020B0604020202020204" pitchFamily="34" charset="0"/>
              </a:rPr>
              <a:t>Mr.Saurabh</a:t>
            </a:r>
            <a:r>
              <a:rPr lang="en-IN" sz="3500" dirty="0">
                <a:solidFill>
                  <a:schemeClr val="tx1">
                    <a:lumMod val="95000"/>
                    <a:lumOff val="5000"/>
                  </a:schemeClr>
                </a:solidFill>
                <a:latin typeface="Bodoni MT" panose="02070603080606020203" pitchFamily="18" charset="0"/>
                <a:cs typeface="Arial" panose="020B0604020202020204" pitchFamily="34" charset="0"/>
              </a:rPr>
              <a:t> </a:t>
            </a:r>
            <a:r>
              <a:rPr lang="en-IN" sz="3500" dirty="0" smtClean="0">
                <a:solidFill>
                  <a:schemeClr val="tx1">
                    <a:lumMod val="95000"/>
                    <a:lumOff val="5000"/>
                  </a:schemeClr>
                </a:solidFill>
                <a:latin typeface="Bodoni MT" panose="02070603080606020203" pitchFamily="18" charset="0"/>
                <a:cs typeface="Arial" panose="020B0604020202020204" pitchFamily="34" charset="0"/>
              </a:rPr>
              <a:t>Sigh</a:t>
            </a:r>
            <a:endParaRPr lang="en-IN" sz="3500" cap="none" dirty="0" smtClean="0">
              <a:solidFill>
                <a:schemeClr val="tx1">
                  <a:lumMod val="95000"/>
                  <a:lumOff val="5000"/>
                </a:schemeClr>
              </a:solidFill>
              <a:latin typeface="Bodoni MT" panose="02070603080606020203" pitchFamily="18" charset="0"/>
              <a:cs typeface="Arial" panose="020B0604020202020204" pitchFamily="34" charset="0"/>
            </a:endParaRPr>
          </a:p>
          <a:p>
            <a:pPr algn="l"/>
            <a:r>
              <a:rPr lang="en-IN" sz="3500" cap="none" dirty="0" err="1" smtClean="0">
                <a:solidFill>
                  <a:schemeClr val="tx1">
                    <a:lumMod val="95000"/>
                    <a:lumOff val="5000"/>
                  </a:schemeClr>
                </a:solidFill>
                <a:latin typeface="Bodoni MT" panose="02070603080606020203" pitchFamily="18" charset="0"/>
                <a:cs typeface="Arial" panose="020B0604020202020204" pitchFamily="34" charset="0"/>
              </a:rPr>
              <a:t>Mr.Tushar</a:t>
            </a:r>
            <a:r>
              <a:rPr lang="en-IN" sz="3500" cap="none" dirty="0" smtClean="0">
                <a:solidFill>
                  <a:schemeClr val="tx1">
                    <a:lumMod val="95000"/>
                    <a:lumOff val="5000"/>
                  </a:schemeClr>
                </a:solidFill>
                <a:latin typeface="Bodoni MT" panose="02070603080606020203" pitchFamily="18" charset="0"/>
                <a:cs typeface="Arial" panose="020B0604020202020204" pitchFamily="34" charset="0"/>
              </a:rPr>
              <a:t> </a:t>
            </a:r>
            <a:r>
              <a:rPr lang="en-IN" sz="3500" cap="none" dirty="0">
                <a:solidFill>
                  <a:schemeClr val="tx1">
                    <a:lumMod val="95000"/>
                    <a:lumOff val="5000"/>
                  </a:schemeClr>
                </a:solidFill>
                <a:latin typeface="Bodoni MT" panose="02070603080606020203" pitchFamily="18" charset="0"/>
                <a:cs typeface="Arial" panose="020B0604020202020204" pitchFamily="34" charset="0"/>
              </a:rPr>
              <a:t>Padavi</a:t>
            </a:r>
          </a:p>
          <a:p>
            <a:pPr algn="l"/>
            <a:r>
              <a:rPr lang="en-IN" sz="3500" cap="none" dirty="0" err="1">
                <a:solidFill>
                  <a:schemeClr val="tx1">
                    <a:lumMod val="95000"/>
                    <a:lumOff val="5000"/>
                  </a:schemeClr>
                </a:solidFill>
                <a:latin typeface="Bodoni MT" panose="02070603080606020203" pitchFamily="18" charset="0"/>
                <a:cs typeface="Arial" panose="020B0604020202020204" pitchFamily="34" charset="0"/>
              </a:rPr>
              <a:t>Mr.Suraj</a:t>
            </a:r>
            <a:r>
              <a:rPr lang="en-IN" sz="3500" cap="none" dirty="0">
                <a:solidFill>
                  <a:schemeClr val="tx1">
                    <a:lumMod val="95000"/>
                    <a:lumOff val="5000"/>
                  </a:schemeClr>
                </a:solidFill>
                <a:latin typeface="Bodoni MT" panose="02070603080606020203" pitchFamily="18" charset="0"/>
                <a:cs typeface="Arial" panose="020B0604020202020204" pitchFamily="34" charset="0"/>
              </a:rPr>
              <a:t> </a:t>
            </a:r>
            <a:r>
              <a:rPr lang="en-IN" sz="3500" cap="none" dirty="0" err="1">
                <a:solidFill>
                  <a:schemeClr val="tx1">
                    <a:lumMod val="95000"/>
                    <a:lumOff val="5000"/>
                  </a:schemeClr>
                </a:solidFill>
                <a:latin typeface="Bodoni MT" panose="02070603080606020203" pitchFamily="18" charset="0"/>
                <a:cs typeface="Arial" panose="020B0604020202020204" pitchFamily="34" charset="0"/>
              </a:rPr>
              <a:t>Tirgul</a:t>
            </a:r>
            <a:endParaRPr lang="en-IN" sz="3500" cap="none" dirty="0">
              <a:solidFill>
                <a:schemeClr val="tx1">
                  <a:lumMod val="95000"/>
                  <a:lumOff val="5000"/>
                </a:schemeClr>
              </a:solidFill>
              <a:latin typeface="Bodoni MT" panose="02070603080606020203" pitchFamily="18" charset="0"/>
              <a:cs typeface="Arial" panose="020B0604020202020204" pitchFamily="34" charset="0"/>
            </a:endParaRPr>
          </a:p>
          <a:p>
            <a:pPr algn="l"/>
            <a:r>
              <a:rPr lang="en-IN" sz="3500" cap="none" dirty="0" err="1">
                <a:solidFill>
                  <a:schemeClr val="tx1">
                    <a:lumMod val="95000"/>
                    <a:lumOff val="5000"/>
                  </a:schemeClr>
                </a:solidFill>
                <a:latin typeface="Bodoni MT" panose="02070603080606020203" pitchFamily="18" charset="0"/>
                <a:cs typeface="Arial" panose="020B0604020202020204" pitchFamily="34" charset="0"/>
              </a:rPr>
              <a:t>Mr.Dhiraj</a:t>
            </a:r>
            <a:r>
              <a:rPr lang="en-IN" sz="3500" cap="none" dirty="0">
                <a:solidFill>
                  <a:schemeClr val="tx1">
                    <a:lumMod val="95000"/>
                    <a:lumOff val="5000"/>
                  </a:schemeClr>
                </a:solidFill>
                <a:latin typeface="Bodoni MT" panose="02070603080606020203" pitchFamily="18" charset="0"/>
                <a:cs typeface="Arial" panose="020B0604020202020204" pitchFamily="34" charset="0"/>
              </a:rPr>
              <a:t> </a:t>
            </a:r>
            <a:r>
              <a:rPr lang="en-IN" sz="3500" cap="none" dirty="0" err="1">
                <a:solidFill>
                  <a:schemeClr val="tx1">
                    <a:lumMod val="95000"/>
                    <a:lumOff val="5000"/>
                  </a:schemeClr>
                </a:solidFill>
                <a:latin typeface="Bodoni MT" panose="02070603080606020203" pitchFamily="18" charset="0"/>
                <a:cs typeface="Arial" panose="020B0604020202020204" pitchFamily="34" charset="0"/>
              </a:rPr>
              <a:t>Hajare</a:t>
            </a:r>
            <a:endParaRPr lang="en-IN" sz="3500" cap="none" dirty="0">
              <a:solidFill>
                <a:schemeClr val="tx1">
                  <a:lumMod val="95000"/>
                  <a:lumOff val="5000"/>
                </a:schemeClr>
              </a:solidFill>
              <a:latin typeface="Bodoni MT" panose="02070603080606020203" pitchFamily="18" charset="0"/>
              <a:cs typeface="Arial" panose="020B0604020202020204" pitchFamily="34" charset="0"/>
            </a:endParaRPr>
          </a:p>
          <a:p>
            <a:pPr algn="l"/>
            <a:r>
              <a:rPr lang="en-IN" sz="3500" cap="none" dirty="0" err="1">
                <a:solidFill>
                  <a:schemeClr val="tx1">
                    <a:lumMod val="95000"/>
                    <a:lumOff val="5000"/>
                  </a:schemeClr>
                </a:solidFill>
                <a:latin typeface="Bodoni MT" panose="02070603080606020203" pitchFamily="18" charset="0"/>
                <a:cs typeface="Arial" panose="020B0604020202020204" pitchFamily="34" charset="0"/>
              </a:rPr>
              <a:t>Ms.Pooja</a:t>
            </a:r>
            <a:r>
              <a:rPr lang="en-IN" sz="3500" cap="none" dirty="0">
                <a:solidFill>
                  <a:schemeClr val="tx1">
                    <a:lumMod val="95000"/>
                    <a:lumOff val="5000"/>
                  </a:schemeClr>
                </a:solidFill>
                <a:latin typeface="Bodoni MT" panose="02070603080606020203" pitchFamily="18" charset="0"/>
                <a:cs typeface="Arial" panose="020B0604020202020204" pitchFamily="34" charset="0"/>
              </a:rPr>
              <a:t> Pawar</a:t>
            </a:r>
          </a:p>
          <a:p>
            <a:pPr algn="l"/>
            <a:r>
              <a:rPr lang="en-IN" sz="3500" cap="none" dirty="0" err="1" smtClean="0">
                <a:solidFill>
                  <a:schemeClr val="tx1">
                    <a:lumMod val="95000"/>
                    <a:lumOff val="5000"/>
                  </a:schemeClr>
                </a:solidFill>
                <a:latin typeface="Bodoni MT" panose="02070603080606020203" pitchFamily="18" charset="0"/>
                <a:cs typeface="Arial" panose="020B0604020202020204" pitchFamily="34" charset="0"/>
              </a:rPr>
              <a:t>Mr.Alexander</a:t>
            </a:r>
            <a:r>
              <a:rPr lang="en-IN" sz="3500" cap="none" dirty="0" smtClean="0">
                <a:solidFill>
                  <a:schemeClr val="tx1">
                    <a:lumMod val="95000"/>
                    <a:lumOff val="5000"/>
                  </a:schemeClr>
                </a:solidFill>
                <a:latin typeface="Bodoni MT" panose="02070603080606020203" pitchFamily="18" charset="0"/>
                <a:cs typeface="Arial" panose="020B0604020202020204" pitchFamily="34" charset="0"/>
              </a:rPr>
              <a:t> </a:t>
            </a:r>
            <a:r>
              <a:rPr lang="en-IN" sz="3500" cap="none" dirty="0" err="1">
                <a:solidFill>
                  <a:schemeClr val="tx1">
                    <a:lumMod val="95000"/>
                    <a:lumOff val="5000"/>
                  </a:schemeClr>
                </a:solidFill>
                <a:latin typeface="Bodoni MT" panose="02070603080606020203" pitchFamily="18" charset="0"/>
                <a:cs typeface="Arial" panose="020B0604020202020204" pitchFamily="34" charset="0"/>
              </a:rPr>
              <a:t>Kumarsamy</a:t>
            </a:r>
            <a:endParaRPr lang="en-IN" sz="3500" cap="none" dirty="0">
              <a:solidFill>
                <a:schemeClr val="tx1">
                  <a:lumMod val="95000"/>
                  <a:lumOff val="5000"/>
                </a:schemeClr>
              </a:solidFill>
              <a:latin typeface="Bodoni MT" panose="02070603080606020203" pitchFamily="18" charset="0"/>
              <a:cs typeface="Arial" panose="020B0604020202020204" pitchFamily="34" charset="0"/>
            </a:endParaRPr>
          </a:p>
          <a:p>
            <a:pPr algn="l"/>
            <a:r>
              <a:rPr lang="en-IN" sz="3500" cap="none" dirty="0" err="1">
                <a:solidFill>
                  <a:schemeClr val="tx1">
                    <a:lumMod val="95000"/>
                    <a:lumOff val="5000"/>
                  </a:schemeClr>
                </a:solidFill>
                <a:latin typeface="Bodoni MT" panose="02070603080606020203" pitchFamily="18" charset="0"/>
                <a:cs typeface="Arial" panose="020B0604020202020204" pitchFamily="34" charset="0"/>
              </a:rPr>
              <a:t>Ms.Nehal</a:t>
            </a:r>
            <a:r>
              <a:rPr lang="en-IN" sz="3500" cap="none" dirty="0">
                <a:solidFill>
                  <a:schemeClr val="tx1">
                    <a:lumMod val="95000"/>
                    <a:lumOff val="5000"/>
                  </a:schemeClr>
                </a:solidFill>
                <a:latin typeface="Bodoni MT" panose="02070603080606020203" pitchFamily="18" charset="0"/>
                <a:cs typeface="Arial" panose="020B0604020202020204" pitchFamily="34" charset="0"/>
              </a:rPr>
              <a:t> Mistry</a:t>
            </a:r>
          </a:p>
          <a:p>
            <a:endParaRPr lang="en-IN" sz="2100" b="1" dirty="0">
              <a:solidFill>
                <a:schemeClr val="tx1">
                  <a:lumMod val="95000"/>
                  <a:lumOff val="5000"/>
                </a:schemeClr>
              </a:solidFill>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62840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6345"/>
            <a:ext cx="10515600" cy="1325563"/>
          </a:xfrm>
        </p:spPr>
        <p:txBody>
          <a:bodyPr>
            <a:normAutofit/>
          </a:bodyPr>
          <a:lstStyle/>
          <a:p>
            <a:r>
              <a:rPr lang="en-IN" cap="none" dirty="0">
                <a:latin typeface="Arial Black" panose="020B0A04020102020204" pitchFamily="34" charset="0"/>
                <a:ea typeface="+mn-ea"/>
                <a:cs typeface="Calibri" panose="020F0502020204030204" pitchFamily="34" charset="0"/>
              </a:rPr>
              <a:t>Count Plot of Rating</a:t>
            </a:r>
          </a:p>
        </p:txBody>
      </p:sp>
      <p:sp>
        <p:nvSpPr>
          <p:cNvPr id="4" name="TextBox 3"/>
          <p:cNvSpPr txBox="1"/>
          <p:nvPr/>
        </p:nvSpPr>
        <p:spPr>
          <a:xfrm>
            <a:off x="6660776" y="1933266"/>
            <a:ext cx="5056094" cy="1569660"/>
          </a:xfrm>
          <a:prstGeom prst="rect">
            <a:avLst/>
          </a:prstGeom>
          <a:noFill/>
        </p:spPr>
        <p:txBody>
          <a:bodyPr wrap="square" rtlCol="0">
            <a:spAutoFit/>
          </a:bodyPr>
          <a:lstStyle/>
          <a:p>
            <a:r>
              <a:rPr lang="en-IN" sz="1600" dirty="0">
                <a:latin typeface="Calibri" panose="020F0502020204030204" pitchFamily="34" charset="0"/>
                <a:cs typeface="Calibri" panose="020F0502020204030204" pitchFamily="34" charset="0"/>
              </a:rPr>
              <a:t>From above visual, we can say that count of ratings for 4, 5 are comparatively much higher than the other rating scores.</a:t>
            </a:r>
          </a:p>
          <a:p>
            <a:endParaRPr lang="en-IN" sz="1600" dirty="0">
              <a:latin typeface="Calibri" panose="020F0502020204030204" pitchFamily="34" charset="0"/>
              <a:cs typeface="Calibri" panose="020F0502020204030204" pitchFamily="34" charset="0"/>
            </a:endParaRPr>
          </a:p>
          <a:p>
            <a:r>
              <a:rPr lang="en-IN" sz="1600" dirty="0">
                <a:latin typeface="Calibri" panose="020F0502020204030204" pitchFamily="34" charset="0"/>
                <a:cs typeface="Calibri" panose="020F0502020204030204" pitchFamily="34" charset="0"/>
              </a:rPr>
              <a:t>Hence, we can say for our data that most of the users are highly satisfied with their experience at hotels.</a:t>
            </a:r>
          </a:p>
        </p:txBody>
      </p:sp>
      <p:pic>
        <p:nvPicPr>
          <p:cNvPr id="5" name="Picture 4"/>
          <p:cNvPicPr>
            <a:picLocks noChangeAspect="1"/>
          </p:cNvPicPr>
          <p:nvPr/>
        </p:nvPicPr>
        <p:blipFill>
          <a:blip r:embed="rId2"/>
          <a:stretch>
            <a:fillRect/>
          </a:stretch>
        </p:blipFill>
        <p:spPr>
          <a:xfrm>
            <a:off x="690185" y="749126"/>
            <a:ext cx="5762341" cy="36505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05286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82444" y="119799"/>
            <a:ext cx="10515600" cy="1325563"/>
          </a:xfrm>
        </p:spPr>
        <p:txBody>
          <a:bodyPr>
            <a:normAutofit/>
          </a:bodyPr>
          <a:lstStyle/>
          <a:p>
            <a:r>
              <a:rPr lang="en-IN" cap="none" dirty="0">
                <a:latin typeface="Arial Black" panose="020B0A04020102020204" pitchFamily="34" charset="0"/>
                <a:ea typeface="+mn-ea"/>
                <a:cs typeface="Calibri" panose="020F0502020204030204" pitchFamily="34" charset="0"/>
              </a:rPr>
              <a:t>Checking the total contribution of all ratings</a:t>
            </a:r>
          </a:p>
        </p:txBody>
      </p:sp>
      <p:pic>
        <p:nvPicPr>
          <p:cNvPr id="3" name="Picture 2"/>
          <p:cNvPicPr>
            <a:picLocks noChangeAspect="1"/>
          </p:cNvPicPr>
          <p:nvPr/>
        </p:nvPicPr>
        <p:blipFill>
          <a:blip r:embed="rId3"/>
          <a:stretch>
            <a:fillRect/>
          </a:stretch>
        </p:blipFill>
        <p:spPr>
          <a:xfrm>
            <a:off x="782444" y="1022490"/>
            <a:ext cx="4527396" cy="35655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5809129" y="1997839"/>
            <a:ext cx="5375491" cy="1815882"/>
          </a:xfrm>
          <a:prstGeom prst="rect">
            <a:avLst/>
          </a:prstGeom>
          <a:noFill/>
        </p:spPr>
        <p:txBody>
          <a:bodyPr wrap="square" rtlCol="0">
            <a:spAutoFit/>
          </a:bodyPr>
          <a:lstStyle/>
          <a:p>
            <a:r>
              <a:rPr lang="en-IN" sz="1600" dirty="0">
                <a:latin typeface="Calibri" panose="020F0502020204030204" pitchFamily="34" charset="0"/>
                <a:cs typeface="Calibri" panose="020F0502020204030204" pitchFamily="34" charset="0"/>
              </a:rPr>
              <a:t>From above visual , we can say that almost 75% of reviews are rated(5,4) by users and remaining 25% review's are </a:t>
            </a:r>
          </a:p>
          <a:p>
            <a:r>
              <a:rPr lang="en-IN" sz="1600" dirty="0">
                <a:latin typeface="Calibri" panose="020F0502020204030204" pitchFamily="34" charset="0"/>
                <a:cs typeface="Calibri" panose="020F0502020204030204" pitchFamily="34" charset="0"/>
              </a:rPr>
              <a:t>Rated(3,2,1).</a:t>
            </a:r>
          </a:p>
          <a:p>
            <a:endParaRPr lang="en-IN" sz="1600" dirty="0">
              <a:latin typeface="Calibri" panose="020F0502020204030204" pitchFamily="34" charset="0"/>
              <a:cs typeface="Calibri" panose="020F0502020204030204" pitchFamily="34" charset="0"/>
            </a:endParaRPr>
          </a:p>
          <a:p>
            <a:r>
              <a:rPr lang="en-IN" sz="1600" dirty="0">
                <a:latin typeface="Calibri" panose="020F0502020204030204" pitchFamily="34" charset="0"/>
                <a:cs typeface="Calibri" panose="020F0502020204030204" pitchFamily="34" charset="0"/>
              </a:rPr>
              <a:t>We have an unequal distribution of data, where we have less no. of negative rating provided by users.</a:t>
            </a:r>
          </a:p>
          <a:p>
            <a:r>
              <a:rPr lang="en-IN" sz="1600" dirty="0">
                <a:latin typeface="Calibri" panose="020F0502020204030204" pitchFamily="34" charset="0"/>
                <a:cs typeface="Calibri" panose="020F0502020204030204" pitchFamily="34" charset="0"/>
              </a:rPr>
              <a:t>hence, our dataset is highly imbalanced dataset.</a:t>
            </a:r>
          </a:p>
        </p:txBody>
      </p:sp>
    </p:spTree>
    <p:extLst>
      <p:ext uri="{BB962C8B-B14F-4D97-AF65-F5344CB8AC3E}">
        <p14:creationId xmlns:p14="http://schemas.microsoft.com/office/powerpoint/2010/main" val="2301505349"/>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7049" y="331672"/>
            <a:ext cx="10515600" cy="1325563"/>
          </a:xfrm>
        </p:spPr>
        <p:txBody>
          <a:bodyPr>
            <a:noAutofit/>
          </a:bodyPr>
          <a:lstStyle/>
          <a:p>
            <a:r>
              <a:rPr lang="en-IN" cap="none" dirty="0">
                <a:latin typeface="Arial Black" panose="020B0A04020102020204" pitchFamily="34" charset="0"/>
                <a:ea typeface="+mn-ea"/>
                <a:cs typeface="Calibri" panose="020F0502020204030204" pitchFamily="34" charset="0"/>
              </a:rPr>
              <a:t>Checking the most used words from reviews &amp; plotting it using  Word Cloud</a:t>
            </a:r>
            <a:br>
              <a:rPr lang="en-IN" cap="none" dirty="0">
                <a:latin typeface="Arial Black" panose="020B0A04020102020204" pitchFamily="34" charset="0"/>
                <a:ea typeface="+mn-ea"/>
                <a:cs typeface="Calibri" panose="020F0502020204030204" pitchFamily="34" charset="0"/>
              </a:rPr>
            </a:br>
            <a:endParaRPr lang="en-IN" cap="none" dirty="0">
              <a:latin typeface="Arial Black" panose="020B0A04020102020204" pitchFamily="34" charset="0"/>
              <a:ea typeface="+mn-ea"/>
              <a:cs typeface="Calibri" panose="020F0502020204030204" pitchFamily="34" charset="0"/>
            </a:endParaRPr>
          </a:p>
        </p:txBody>
      </p:sp>
      <p:sp>
        <p:nvSpPr>
          <p:cNvPr id="5" name="TextBox 4"/>
          <p:cNvSpPr txBox="1"/>
          <p:nvPr/>
        </p:nvSpPr>
        <p:spPr>
          <a:xfrm>
            <a:off x="849351" y="1457180"/>
            <a:ext cx="7697428" cy="400110"/>
          </a:xfrm>
          <a:prstGeom prst="rect">
            <a:avLst/>
          </a:prstGeom>
          <a:noFill/>
        </p:spPr>
        <p:txBody>
          <a:bodyPr wrap="none" rtlCol="0">
            <a:spAutoFit/>
          </a:bodyPr>
          <a:lstStyle/>
          <a:p>
            <a:r>
              <a:rPr lang="en-IN" sz="2000" dirty="0">
                <a:latin typeface="Arial Black" panose="020B0A04020102020204" pitchFamily="34" charset="0"/>
                <a:cs typeface="Calibri" panose="020F0502020204030204" pitchFamily="34" charset="0"/>
              </a:rPr>
              <a:t>Plotting the word cloud on original data for all ratings</a:t>
            </a:r>
          </a:p>
        </p:txBody>
      </p:sp>
      <p:pic>
        <p:nvPicPr>
          <p:cNvPr id="6" name="Picture 5"/>
          <p:cNvPicPr>
            <a:picLocks noChangeAspect="1"/>
          </p:cNvPicPr>
          <p:nvPr/>
        </p:nvPicPr>
        <p:blipFill>
          <a:blip r:embed="rId2"/>
          <a:stretch>
            <a:fillRect/>
          </a:stretch>
        </p:blipFill>
        <p:spPr>
          <a:xfrm>
            <a:off x="849351" y="1939588"/>
            <a:ext cx="4476750" cy="3876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5551054" y="2136412"/>
            <a:ext cx="5153891" cy="861774"/>
          </a:xfrm>
          <a:prstGeom prst="rect">
            <a:avLst/>
          </a:prstGeom>
          <a:noFill/>
        </p:spPr>
        <p:txBody>
          <a:bodyPr wrap="square" rtlCol="0">
            <a:spAutoFit/>
          </a:bodyPr>
          <a:lstStyle/>
          <a:p>
            <a:pPr marL="285750" indent="-285750">
              <a:buFont typeface="Wingdings" panose="05000000000000000000" pitchFamily="2" charset="2"/>
              <a:buChar char="§"/>
            </a:pPr>
            <a:r>
              <a:rPr lang="en-IN" sz="1600" dirty="0">
                <a:latin typeface="Calibri" panose="020F0502020204030204" pitchFamily="34" charset="0"/>
                <a:cs typeface="Calibri" panose="020F0502020204030204" pitchFamily="34" charset="0"/>
              </a:rPr>
              <a:t>Hotel, room, time, resort, beach, day, night, &amp; people etc. were most commonly used words in overall reviews by users.</a:t>
            </a:r>
          </a:p>
        </p:txBody>
      </p:sp>
    </p:spTree>
    <p:extLst>
      <p:ext uri="{BB962C8B-B14F-4D97-AF65-F5344CB8AC3E}">
        <p14:creationId xmlns:p14="http://schemas.microsoft.com/office/powerpoint/2010/main" val="2131209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207081"/>
            <a:ext cx="10515600" cy="1325563"/>
          </a:xfrm>
        </p:spPr>
        <p:txBody>
          <a:bodyPr>
            <a:normAutofit/>
          </a:bodyPr>
          <a:lstStyle/>
          <a:p>
            <a:pPr marL="457200" indent="-457200">
              <a:buFont typeface="Wingdings" panose="05000000000000000000" pitchFamily="2" charset="2"/>
              <a:buChar char="v"/>
            </a:pPr>
            <a:r>
              <a:rPr lang="en-IN" cap="none" dirty="0">
                <a:latin typeface="Arial Black" panose="020B0A04020102020204" pitchFamily="34" charset="0"/>
                <a:ea typeface="+mn-ea"/>
                <a:cs typeface="Calibri" panose="020F0502020204030204" pitchFamily="34" charset="0"/>
              </a:rPr>
              <a:t>Plotting the word cloud on original data for all highest rating (5)</a:t>
            </a:r>
          </a:p>
        </p:txBody>
      </p:sp>
      <p:pic>
        <p:nvPicPr>
          <p:cNvPr id="3" name="Picture 2"/>
          <p:cNvPicPr>
            <a:picLocks noChangeAspect="1"/>
          </p:cNvPicPr>
          <p:nvPr/>
        </p:nvPicPr>
        <p:blipFill>
          <a:blip r:embed="rId2"/>
          <a:stretch>
            <a:fillRect/>
          </a:stretch>
        </p:blipFill>
        <p:spPr>
          <a:xfrm>
            <a:off x="644236" y="1896196"/>
            <a:ext cx="5451764" cy="3933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6206836" y="2108782"/>
            <a:ext cx="5257650" cy="1384995"/>
          </a:xfrm>
          <a:prstGeom prst="rect">
            <a:avLst/>
          </a:prstGeom>
          <a:noFill/>
        </p:spPr>
        <p:txBody>
          <a:bodyPr wrap="square" rtlCol="0">
            <a:spAutoFit/>
          </a:bodyPr>
          <a:lstStyle/>
          <a:p>
            <a:pPr marL="285750" indent="-285750">
              <a:buFont typeface="Wingdings" panose="05000000000000000000" pitchFamily="2" charset="2"/>
              <a:buChar char="§"/>
            </a:pPr>
            <a:r>
              <a:rPr lang="en-IN" sz="1600" dirty="0">
                <a:latin typeface="Calibri" panose="020F0502020204030204" pitchFamily="34" charset="0"/>
                <a:cs typeface="Calibri" panose="020F0502020204030204" pitchFamily="34" charset="0"/>
              </a:rPr>
              <a:t>Great, nice, wonderful, good, loved, restaurant, hotel, room, day, etc. were some frequently used words by users who rated for score of 5, it seems they had a delightful experience at hotel.</a:t>
            </a:r>
          </a:p>
          <a:p>
            <a:endParaRPr lang="en-IN"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675101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907" y="185683"/>
            <a:ext cx="9603275" cy="1049235"/>
          </a:xfrm>
        </p:spPr>
        <p:txBody>
          <a:bodyPr>
            <a:normAutofit/>
          </a:bodyPr>
          <a:lstStyle/>
          <a:p>
            <a:pPr marL="457200" indent="-457200">
              <a:buFont typeface="Wingdings" panose="05000000000000000000" pitchFamily="2" charset="2"/>
              <a:buChar char="v"/>
            </a:pPr>
            <a:r>
              <a:rPr lang="en-IN" cap="none" dirty="0">
                <a:latin typeface="Arial Black" panose="020B0A04020102020204" pitchFamily="34" charset="0"/>
                <a:ea typeface="+mn-ea"/>
                <a:cs typeface="Calibri" panose="020F0502020204030204" pitchFamily="34" charset="0"/>
              </a:rPr>
              <a:t>Plotting the word cloud on original data for all lowest rating (1)</a:t>
            </a:r>
          </a:p>
        </p:txBody>
      </p:sp>
      <p:pic>
        <p:nvPicPr>
          <p:cNvPr id="3" name="Picture 2"/>
          <p:cNvPicPr>
            <a:picLocks noChangeAspect="1"/>
          </p:cNvPicPr>
          <p:nvPr/>
        </p:nvPicPr>
        <p:blipFill>
          <a:blip r:embed="rId2"/>
          <a:stretch>
            <a:fillRect/>
          </a:stretch>
        </p:blipFill>
        <p:spPr>
          <a:xfrm>
            <a:off x="845552" y="1999244"/>
            <a:ext cx="5158087" cy="38011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6188362" y="1999244"/>
            <a:ext cx="3453327" cy="1631216"/>
          </a:xfrm>
          <a:prstGeom prst="rect">
            <a:avLst/>
          </a:prstGeom>
        </p:spPr>
        <p:txBody>
          <a:bodyPr wrap="square">
            <a:spAutoFit/>
          </a:bodyPr>
          <a:lstStyle/>
          <a:p>
            <a:pPr marL="285750" indent="-285750">
              <a:buFont typeface="Wingdings" panose="05000000000000000000" pitchFamily="2" charset="2"/>
              <a:buChar char="§"/>
            </a:pPr>
            <a:r>
              <a:rPr lang="en-IN" sz="1600" dirty="0">
                <a:latin typeface="Calibri" panose="020F0502020204030204" pitchFamily="34" charset="0"/>
                <a:cs typeface="Calibri" panose="020F0502020204030204" pitchFamily="34" charset="0"/>
              </a:rPr>
              <a:t>The users who were not happy or rated low for their experience have used Service, problem, staff,  desk, better, told, dirty, bad, day, hotel, room, food etc. these words frequently in their reviews</a:t>
            </a:r>
            <a:r>
              <a:rPr lang="en-IN" b="1" dirty="0">
                <a:ln w="9525">
                  <a:solidFill>
                    <a:schemeClr val="bg1"/>
                  </a:solidFill>
                  <a:prstDash val="solid"/>
                </a:ln>
                <a:effectLst>
                  <a:outerShdw blurRad="12700" dist="38100" dir="2700000" algn="tl" rotWithShape="0">
                    <a:schemeClr val="bg1">
                      <a:lumMod val="50000"/>
                    </a:schemeClr>
                  </a:outerShdw>
                </a:effectLst>
              </a:rPr>
              <a:t>.</a:t>
            </a:r>
          </a:p>
        </p:txBody>
      </p:sp>
    </p:spTree>
    <p:extLst>
      <p:ext uri="{BB962C8B-B14F-4D97-AF65-F5344CB8AC3E}">
        <p14:creationId xmlns:p14="http://schemas.microsoft.com/office/powerpoint/2010/main" val="2624336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756" y="238743"/>
            <a:ext cx="10515600" cy="1325563"/>
          </a:xfrm>
        </p:spPr>
        <p:txBody>
          <a:bodyPr/>
          <a:lstStyle/>
          <a:p>
            <a:r>
              <a:rPr lang="en-IN" cap="none" dirty="0">
                <a:latin typeface="Arial Black" panose="020B0A04020102020204" pitchFamily="34" charset="0"/>
                <a:ea typeface="+mn-ea"/>
                <a:cs typeface="Calibri" panose="020F0502020204030204" pitchFamily="34" charset="0"/>
              </a:rPr>
              <a:t>Checking the length of words in a review for all the rating</a:t>
            </a:r>
          </a:p>
        </p:txBody>
      </p:sp>
      <p:pic>
        <p:nvPicPr>
          <p:cNvPr id="3" name="Picture 2"/>
          <p:cNvPicPr>
            <a:picLocks noChangeAspect="1"/>
          </p:cNvPicPr>
          <p:nvPr/>
        </p:nvPicPr>
        <p:blipFill>
          <a:blip r:embed="rId2"/>
          <a:stretch>
            <a:fillRect/>
          </a:stretch>
        </p:blipFill>
        <p:spPr>
          <a:xfrm>
            <a:off x="405238" y="1447764"/>
            <a:ext cx="5399042" cy="35814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5889811" y="1885824"/>
            <a:ext cx="5520433" cy="1569660"/>
          </a:xfrm>
          <a:prstGeom prst="rect">
            <a:avLst/>
          </a:prstGeom>
          <a:noFill/>
        </p:spPr>
        <p:txBody>
          <a:bodyPr wrap="square" rtlCol="0">
            <a:spAutoFit/>
          </a:bodyPr>
          <a:lstStyle/>
          <a:p>
            <a:pPr marL="285750" indent="-285750">
              <a:buFont typeface="Wingdings" panose="05000000000000000000" pitchFamily="2" charset="2"/>
              <a:buChar char="v"/>
            </a:pPr>
            <a:r>
              <a:rPr lang="en-IN" sz="1600" dirty="0">
                <a:latin typeface="Calibri" panose="020F0502020204030204" pitchFamily="34" charset="0"/>
                <a:cs typeface="Calibri" panose="020F0502020204030204" pitchFamily="34" charset="0"/>
              </a:rPr>
              <a:t>From above visual, we can say that the length of review has an effect on ratings.</a:t>
            </a:r>
          </a:p>
          <a:p>
            <a:pPr marL="285750" indent="-285750">
              <a:buFont typeface="Wingdings" panose="05000000000000000000" pitchFamily="2" charset="2"/>
              <a:buChar char="v"/>
            </a:pPr>
            <a:r>
              <a:rPr lang="en-IN" sz="1600" dirty="0">
                <a:latin typeface="Calibri" panose="020F0502020204030204" pitchFamily="34" charset="0"/>
                <a:cs typeface="Calibri" panose="020F0502020204030204" pitchFamily="34" charset="0"/>
              </a:rPr>
              <a:t>Lower ratings have lower length of review compared to top ratings.</a:t>
            </a:r>
          </a:p>
          <a:p>
            <a:pPr marL="342900" indent="-342900">
              <a:buFont typeface="Wingdings" panose="05000000000000000000" pitchFamily="2" charset="2"/>
              <a:buChar char="v"/>
            </a:pPr>
            <a:r>
              <a:rPr lang="en-IN" sz="1600" dirty="0">
                <a:latin typeface="Calibri" panose="020F0502020204030204" pitchFamily="34" charset="0"/>
                <a:cs typeface="Calibri" panose="020F0502020204030204" pitchFamily="34" charset="0"/>
              </a:rPr>
              <a:t>Hence, there exists a positive correlation between Length of Reviews &amp; Ratings.  </a:t>
            </a:r>
          </a:p>
        </p:txBody>
      </p:sp>
    </p:spTree>
    <p:extLst>
      <p:ext uri="{BB962C8B-B14F-4D97-AF65-F5344CB8AC3E}">
        <p14:creationId xmlns:p14="http://schemas.microsoft.com/office/powerpoint/2010/main" val="587670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852585" y="448235"/>
            <a:ext cx="9194663" cy="1592437"/>
          </a:xfrm>
        </p:spPr>
        <p:txBody>
          <a:bodyPr>
            <a:normAutofit fontScale="90000"/>
          </a:bodyPr>
          <a:lstStyle/>
          <a:p>
            <a:r>
              <a:rPr lang="en-IN" sz="3600" cap="none" dirty="0">
                <a:latin typeface="Arial Black" panose="020B0A04020102020204" pitchFamily="34" charset="0"/>
                <a:ea typeface="+mn-ea"/>
                <a:cs typeface="Calibri" panose="020F0502020204030204" pitchFamily="34" charset="0"/>
              </a:rPr>
              <a:t>Text Data Pre-Processing &amp; Cleaning</a:t>
            </a: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
            </a:r>
            <a:b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b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 </a:t>
            </a:r>
            <a:b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br>
            <a:r>
              <a:rPr lang="en-IN" sz="1800" cap="none" dirty="0">
                <a:latin typeface="Calibri" panose="020F0502020204030204" pitchFamily="34" charset="0"/>
                <a:ea typeface="+mn-ea"/>
                <a:cs typeface="Calibri" panose="020F0502020204030204" pitchFamily="34" charset="0"/>
              </a:rPr>
              <a:t>In Text Data Pre-processing and Cleaning we did this following Steps:-</a:t>
            </a: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t/>
            </a:r>
            <a:b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rPr>
            </a:br>
            <a:r>
              <a:rPr lang="en-IN" b="1" dirty="0"/>
              <a:t>      </a:t>
            </a:r>
            <a:r>
              <a:rPr lang="en-IN" dirty="0"/>
              <a:t>  </a:t>
            </a:r>
          </a:p>
        </p:txBody>
      </p:sp>
      <p:sp>
        <p:nvSpPr>
          <p:cNvPr id="6" name="TextBox 5"/>
          <p:cNvSpPr txBox="1"/>
          <p:nvPr/>
        </p:nvSpPr>
        <p:spPr>
          <a:xfrm>
            <a:off x="852584" y="950722"/>
            <a:ext cx="9194663" cy="3046988"/>
          </a:xfrm>
          <a:prstGeom prst="rect">
            <a:avLst/>
          </a:prstGeom>
          <a:noFill/>
        </p:spPr>
        <p:txBody>
          <a:bodyPr wrap="square" rtlCol="0">
            <a:spAutoFit/>
          </a:bodyPr>
          <a:lstStyle/>
          <a:p>
            <a:pPr marL="457200" indent="-457200">
              <a:buFont typeface="Wingdings" panose="05000000000000000000" pitchFamily="2" charset="2"/>
              <a:buChar char="v"/>
            </a:pPr>
            <a:endParaRPr lang="en-IN" sz="3200" dirty="0">
              <a:latin typeface="Arial Black" panose="020B0A04020102020204" pitchFamily="34" charset="0"/>
              <a:cs typeface="Calibri" panose="020F0502020204030204" pitchFamily="34" charset="0"/>
            </a:endParaRPr>
          </a:p>
          <a:p>
            <a:r>
              <a:rPr lang="en-IN" sz="3200" dirty="0">
                <a:latin typeface="Arial Black" panose="020B0A04020102020204" pitchFamily="34" charset="0"/>
                <a:cs typeface="Calibri" panose="020F0502020204030204" pitchFamily="34" charset="0"/>
              </a:rPr>
              <a:t>    </a:t>
            </a:r>
          </a:p>
          <a:p>
            <a:r>
              <a:rPr lang="en-IN" sz="3200" b="1" dirty="0">
                <a:ln w="9525">
                  <a:solidFill>
                    <a:schemeClr val="bg1"/>
                  </a:solidFill>
                  <a:prstDash val="solid"/>
                </a:ln>
                <a:effectLst>
                  <a:outerShdw blurRad="12700" dist="38100" dir="2700000" algn="tl" rotWithShape="0">
                    <a:schemeClr val="bg1">
                      <a:lumMod val="50000"/>
                    </a:schemeClr>
                  </a:outerShdw>
                </a:effectLst>
              </a:rPr>
              <a:t> </a:t>
            </a:r>
            <a:r>
              <a:rPr lang="en-IN" sz="1600" dirty="0">
                <a:latin typeface="Calibri" panose="020F0502020204030204" pitchFamily="34" charset="0"/>
                <a:cs typeface="Calibri" panose="020F0502020204030204" pitchFamily="34" charset="0"/>
              </a:rPr>
              <a:t>1) Make a copy of original data</a:t>
            </a:r>
          </a:p>
          <a:p>
            <a:r>
              <a:rPr lang="en-IN" sz="1600" dirty="0">
                <a:latin typeface="Calibri" panose="020F0502020204030204" pitchFamily="34" charset="0"/>
                <a:cs typeface="Calibri" panose="020F0502020204030204" pitchFamily="34" charset="0"/>
              </a:rPr>
              <a:t>  2) Remove all punctuations, numeric, symbols and other unnecessary white space and characters from data</a:t>
            </a:r>
          </a:p>
          <a:p>
            <a:r>
              <a:rPr lang="en-IN" sz="1600" dirty="0">
                <a:latin typeface="Calibri" panose="020F0502020204030204" pitchFamily="34" charset="0"/>
                <a:cs typeface="Calibri" panose="020F0502020204030204" pitchFamily="34" charset="0"/>
              </a:rPr>
              <a:t>  3) Remove the </a:t>
            </a:r>
            <a:r>
              <a:rPr lang="en-IN" sz="1600" dirty="0" err="1">
                <a:latin typeface="Calibri" panose="020F0502020204030204" pitchFamily="34" charset="0"/>
                <a:cs typeface="Calibri" panose="020F0502020204030204" pitchFamily="34" charset="0"/>
              </a:rPr>
              <a:t>Stopwords</a:t>
            </a:r>
            <a:endParaRPr lang="en-IN" sz="1600" dirty="0">
              <a:latin typeface="Calibri" panose="020F0502020204030204" pitchFamily="34" charset="0"/>
              <a:cs typeface="Calibri" panose="020F0502020204030204" pitchFamily="34" charset="0"/>
            </a:endParaRPr>
          </a:p>
          <a:p>
            <a:r>
              <a:rPr lang="en-IN" sz="1600" dirty="0">
                <a:latin typeface="Calibri" panose="020F0502020204030204" pitchFamily="34" charset="0"/>
                <a:cs typeface="Calibri" panose="020F0502020204030204" pitchFamily="34" charset="0"/>
              </a:rPr>
              <a:t>  4) Tokenisation of each words</a:t>
            </a:r>
          </a:p>
          <a:p>
            <a:r>
              <a:rPr lang="en-IN" sz="1600" dirty="0">
                <a:latin typeface="Calibri" panose="020F0502020204030204" pitchFamily="34" charset="0"/>
                <a:cs typeface="Calibri" panose="020F0502020204030204" pitchFamily="34" charset="0"/>
              </a:rPr>
              <a:t>  5) Apply Lemmatization to the data</a:t>
            </a:r>
          </a:p>
          <a:p>
            <a:pPr marL="514350" indent="-514350">
              <a:buFont typeface="+mj-lt"/>
              <a:buAutoNum type="arabicParenR"/>
            </a:pPr>
            <a:endParaRPr lang="en-IN" sz="3200" dirty="0"/>
          </a:p>
        </p:txBody>
      </p:sp>
    </p:spTree>
    <p:extLst>
      <p:ext uri="{BB962C8B-B14F-4D97-AF65-F5344CB8AC3E}">
        <p14:creationId xmlns:p14="http://schemas.microsoft.com/office/powerpoint/2010/main" val="503573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7806" y="156586"/>
            <a:ext cx="10515600" cy="1325563"/>
          </a:xfrm>
        </p:spPr>
        <p:txBody>
          <a:bodyPr>
            <a:normAutofit fontScale="90000"/>
          </a:bodyPr>
          <a:lstStyle/>
          <a:p>
            <a:r>
              <a:rPr lang="en-IN" dirty="0">
                <a:solidFill>
                  <a:srgbClr val="FFC000"/>
                </a:solidFill>
              </a:rPr>
              <a:t/>
            </a:r>
            <a:br>
              <a:rPr lang="en-IN" dirty="0">
                <a:solidFill>
                  <a:srgbClr val="FFC000"/>
                </a:solidFill>
              </a:rPr>
            </a:br>
            <a:r>
              <a:rPr lang="en-IN" sz="3600" cap="none" dirty="0">
                <a:latin typeface="Arial Black" panose="020B0A04020102020204" pitchFamily="34" charset="0"/>
                <a:ea typeface="+mn-ea"/>
                <a:cs typeface="Calibri" panose="020F0502020204030204" pitchFamily="34" charset="0"/>
              </a:rPr>
              <a:t>Sentiment Analysis</a:t>
            </a:r>
            <a:r>
              <a:rPr lang="en-IN" b="1" dirty="0">
                <a:latin typeface="Arial Black" panose="020B0A04020102020204" pitchFamily="34" charset="0"/>
              </a:rPr>
              <a:t/>
            </a:r>
            <a:br>
              <a:rPr lang="en-IN" b="1" dirty="0">
                <a:latin typeface="Arial Black" panose="020B0A04020102020204" pitchFamily="34" charset="0"/>
              </a:rPr>
            </a:br>
            <a:endParaRPr lang="en-IN" dirty="0">
              <a:solidFill>
                <a:srgbClr val="FFC000"/>
              </a:solidFill>
            </a:endParaRPr>
          </a:p>
        </p:txBody>
      </p:sp>
      <p:sp>
        <p:nvSpPr>
          <p:cNvPr id="3" name="TextBox 2"/>
          <p:cNvSpPr txBox="1"/>
          <p:nvPr/>
        </p:nvSpPr>
        <p:spPr>
          <a:xfrm>
            <a:off x="701434" y="1828363"/>
            <a:ext cx="5859187" cy="2893100"/>
          </a:xfrm>
          <a:prstGeom prst="rect">
            <a:avLst/>
          </a:prstGeom>
          <a:noFill/>
        </p:spPr>
        <p:txBody>
          <a:bodyPr wrap="square" rtlCol="0">
            <a:spAutoFit/>
          </a:bodyPr>
          <a:lstStyle/>
          <a:p>
            <a:endParaRPr lang="en-IN" b="1" dirty="0"/>
          </a:p>
          <a:p>
            <a:r>
              <a:rPr lang="en-IN" sz="2400" b="1" dirty="0"/>
              <a:t>Rule Based</a:t>
            </a:r>
          </a:p>
          <a:p>
            <a:pPr marL="285750" indent="-285750">
              <a:buFont typeface="Wingdings" panose="05000000000000000000" pitchFamily="2" charset="2"/>
              <a:buChar char="§"/>
            </a:pPr>
            <a:r>
              <a:rPr lang="en-IN" sz="1600" dirty="0">
                <a:latin typeface="Calibri" panose="020F0502020204030204" pitchFamily="34" charset="0"/>
                <a:cs typeface="Calibri" panose="020F0502020204030204" pitchFamily="34" charset="0"/>
              </a:rPr>
              <a:t>VADER (Valence Aware Dictionary for Sentiment Reasoning)</a:t>
            </a:r>
          </a:p>
          <a:p>
            <a:pPr marL="285750" indent="-285750">
              <a:buFont typeface="Wingdings" panose="05000000000000000000" pitchFamily="2" charset="2"/>
              <a:buChar char="§"/>
            </a:pPr>
            <a:r>
              <a:rPr lang="en-IN" sz="1600" dirty="0">
                <a:latin typeface="Calibri" panose="020F0502020204030204" pitchFamily="34" charset="0"/>
                <a:cs typeface="Calibri" panose="020F0502020204030204" pitchFamily="34" charset="0"/>
              </a:rPr>
              <a:t>TextBlob</a:t>
            </a:r>
          </a:p>
          <a:p>
            <a:pPr marL="285750" indent="-285750">
              <a:buFont typeface="Wingdings" panose="05000000000000000000" pitchFamily="2" charset="2"/>
              <a:buChar char="§"/>
            </a:pPr>
            <a:r>
              <a:rPr lang="en-IN" sz="1600" dirty="0">
                <a:latin typeface="Calibri" panose="020F0502020204030204" pitchFamily="34" charset="0"/>
                <a:cs typeface="Calibri" panose="020F0502020204030204" pitchFamily="34" charset="0"/>
              </a:rPr>
              <a:t>Lexicons with polarity scores – Afinn</a:t>
            </a:r>
          </a:p>
          <a:p>
            <a:endParaRPr lang="en-IN" dirty="0"/>
          </a:p>
          <a:p>
            <a:r>
              <a:rPr lang="en-IN" sz="2400" b="1" dirty="0"/>
              <a:t>Model Based</a:t>
            </a:r>
            <a:endParaRPr lang="en-IN" sz="2400" dirty="0"/>
          </a:p>
          <a:p>
            <a:pPr marL="285750" indent="-285750">
              <a:buFont typeface="Wingdings" panose="05000000000000000000" pitchFamily="2" charset="2"/>
              <a:buChar char="§"/>
            </a:pPr>
            <a:r>
              <a:rPr lang="en-IN" dirty="0"/>
              <a:t>  </a:t>
            </a:r>
            <a:r>
              <a:rPr lang="en-IN" sz="1600" dirty="0">
                <a:latin typeface="Calibri" panose="020F0502020204030204" pitchFamily="34" charset="0"/>
                <a:cs typeface="Calibri" panose="020F0502020204030204" pitchFamily="34" charset="0"/>
              </a:rPr>
              <a:t>Logistic Regression</a:t>
            </a:r>
          </a:p>
          <a:p>
            <a:pPr marL="285750" indent="-285750">
              <a:buFont typeface="Wingdings" panose="05000000000000000000" pitchFamily="2" charset="2"/>
              <a:buChar char="§"/>
            </a:pPr>
            <a:r>
              <a:rPr lang="en-IN" sz="1600" dirty="0">
                <a:latin typeface="Calibri" panose="020F0502020204030204" pitchFamily="34" charset="0"/>
                <a:cs typeface="Calibri" panose="020F0502020204030204" pitchFamily="34" charset="0"/>
              </a:rPr>
              <a:t>  Naive Bayes</a:t>
            </a:r>
          </a:p>
          <a:p>
            <a:pPr marL="285750" indent="-285750">
              <a:buFont typeface="Wingdings" panose="05000000000000000000" pitchFamily="2" charset="2"/>
              <a:buChar char="§"/>
            </a:pPr>
            <a:r>
              <a:rPr lang="en-IN" sz="1600" dirty="0">
                <a:latin typeface="Calibri" panose="020F0502020204030204" pitchFamily="34" charset="0"/>
                <a:cs typeface="Calibri" panose="020F0502020204030204" pitchFamily="34" charset="0"/>
              </a:rPr>
              <a:t>  Distilbert - Pretrained hugging face model</a:t>
            </a:r>
          </a:p>
        </p:txBody>
      </p:sp>
    </p:spTree>
    <p:extLst>
      <p:ext uri="{BB962C8B-B14F-4D97-AF65-F5344CB8AC3E}">
        <p14:creationId xmlns:p14="http://schemas.microsoft.com/office/powerpoint/2010/main" val="3210963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solidFill>
                  <a:srgbClr val="FFC000"/>
                </a:solidFill>
              </a:rPr>
              <a:t/>
            </a:r>
            <a:br>
              <a:rPr lang="en-IN" b="1" dirty="0">
                <a:solidFill>
                  <a:srgbClr val="FFC000"/>
                </a:solidFill>
              </a:rPr>
            </a:br>
            <a:endParaRPr lang="en-IN" dirty="0">
              <a:solidFill>
                <a:srgbClr val="FFC000"/>
              </a:solidFill>
            </a:endParaRPr>
          </a:p>
        </p:txBody>
      </p:sp>
      <p:sp>
        <p:nvSpPr>
          <p:cNvPr id="3" name="TextBox 2"/>
          <p:cNvSpPr txBox="1"/>
          <p:nvPr/>
        </p:nvSpPr>
        <p:spPr>
          <a:xfrm>
            <a:off x="6956612" y="2897972"/>
            <a:ext cx="5145742" cy="3108543"/>
          </a:xfrm>
          <a:prstGeom prst="rect">
            <a:avLst/>
          </a:prstGeom>
          <a:noFill/>
        </p:spPr>
        <p:txBody>
          <a:bodyPr wrap="square" rtlCol="0">
            <a:spAutoFit/>
          </a:bodyPr>
          <a:lstStyle/>
          <a:p>
            <a:r>
              <a:rPr lang="en-IN" sz="1600" dirty="0">
                <a:latin typeface="Calibri" panose="020F0502020204030204" pitchFamily="34" charset="0"/>
                <a:cs typeface="Calibri" panose="020F0502020204030204" pitchFamily="34" charset="0"/>
              </a:rPr>
              <a:t>Vader is a lexicon and rule based sentiment analysis tool specifically calibrated to sentiments most commonly </a:t>
            </a:r>
          </a:p>
          <a:p>
            <a:r>
              <a:rPr lang="en-IN" sz="1600" dirty="0">
                <a:latin typeface="Calibri" panose="020F0502020204030204" pitchFamily="34" charset="0"/>
                <a:cs typeface="Calibri" panose="020F0502020204030204" pitchFamily="34" charset="0"/>
              </a:rPr>
              <a:t>expressed on social media platforms. When calculating a polarity score.</a:t>
            </a:r>
          </a:p>
          <a:p>
            <a:r>
              <a:rPr lang="en-IN" sz="1600" dirty="0">
                <a:latin typeface="Calibri" panose="020F0502020204030204" pitchFamily="34" charset="0"/>
                <a:cs typeface="Calibri" panose="020F0502020204030204" pitchFamily="34" charset="0"/>
              </a:rPr>
              <a:t> </a:t>
            </a:r>
          </a:p>
          <a:p>
            <a:r>
              <a:rPr lang="en-IN" sz="1600" dirty="0">
                <a:latin typeface="Calibri" panose="020F0502020204030204" pitchFamily="34" charset="0"/>
                <a:cs typeface="Calibri" panose="020F0502020204030204" pitchFamily="34" charset="0"/>
              </a:rPr>
              <a:t>Vader outputs four metrics:</a:t>
            </a:r>
          </a:p>
          <a:p>
            <a:r>
              <a:rPr lang="en-IN" sz="1600" dirty="0">
                <a:latin typeface="Calibri" panose="020F0502020204030204" pitchFamily="34" charset="0"/>
                <a:cs typeface="Calibri" panose="020F0502020204030204" pitchFamily="34" charset="0"/>
              </a:rPr>
              <a:t> Compound, Negative, Neutral and Positive.</a:t>
            </a:r>
          </a:p>
          <a:p>
            <a:r>
              <a:rPr lang="en-IN" sz="1600" dirty="0">
                <a:latin typeface="Calibri" panose="020F0502020204030204" pitchFamily="34" charset="0"/>
                <a:cs typeface="Calibri" panose="020F0502020204030204" pitchFamily="34" charset="0"/>
              </a:rPr>
              <a:t> </a:t>
            </a:r>
          </a:p>
          <a:p>
            <a:r>
              <a:rPr lang="en-IN" sz="1600" dirty="0">
                <a:latin typeface="Calibri" panose="020F0502020204030204" pitchFamily="34" charset="0"/>
                <a:cs typeface="Calibri" panose="020F0502020204030204" pitchFamily="34" charset="0"/>
              </a:rPr>
              <a:t>The compound score calculates the sum </a:t>
            </a:r>
          </a:p>
          <a:p>
            <a:r>
              <a:rPr lang="en-IN" sz="1600" dirty="0">
                <a:latin typeface="Calibri" panose="020F0502020204030204" pitchFamily="34" charset="0"/>
                <a:cs typeface="Calibri" panose="020F0502020204030204" pitchFamily="34" charset="0"/>
              </a:rPr>
              <a:t>of all lexicon ratings which is normalized </a:t>
            </a:r>
          </a:p>
          <a:p>
            <a:r>
              <a:rPr lang="en-IN" sz="1600" dirty="0">
                <a:latin typeface="Calibri" panose="020F0502020204030204" pitchFamily="34" charset="0"/>
                <a:cs typeface="Calibri" panose="020F0502020204030204" pitchFamily="34" charset="0"/>
              </a:rPr>
              <a:t>between -1 (most negative) and +1 (most positive).</a:t>
            </a:r>
          </a:p>
          <a:p>
            <a:endParaRPr lang="en-IN" sz="2000" b="1" dirty="0">
              <a:ln w="9525">
                <a:solidFill>
                  <a:schemeClr val="bg1"/>
                </a:solidFill>
                <a:prstDash val="solid"/>
              </a:ln>
              <a:effectLst>
                <a:outerShdw blurRad="12700" dist="38100" dir="2700000" algn="tl" rotWithShape="0">
                  <a:schemeClr val="bg1">
                    <a:lumMod val="50000"/>
                  </a:schemeClr>
                </a:outerShdw>
              </a:effectLst>
            </a:endParaRPr>
          </a:p>
        </p:txBody>
      </p:sp>
      <p:sp>
        <p:nvSpPr>
          <p:cNvPr id="4" name="TextBox 3"/>
          <p:cNvSpPr txBox="1"/>
          <p:nvPr/>
        </p:nvSpPr>
        <p:spPr>
          <a:xfrm>
            <a:off x="6254442" y="998293"/>
            <a:ext cx="3670557" cy="338554"/>
          </a:xfrm>
          <a:prstGeom prst="rect">
            <a:avLst/>
          </a:prstGeom>
          <a:noFill/>
        </p:spPr>
        <p:txBody>
          <a:bodyPr wrap="none" rtlCol="0">
            <a:spAutoFit/>
          </a:bodyPr>
          <a:lstStyle/>
          <a:p>
            <a:r>
              <a:rPr lang="en-IN" sz="1600" dirty="0">
                <a:latin typeface="Calibri" panose="020F0502020204030204" pitchFamily="34" charset="0"/>
                <a:cs typeface="Calibri" panose="020F0502020204030204" pitchFamily="34" charset="0"/>
              </a:rPr>
              <a:t>Defining a function for Sentiment Analysis</a:t>
            </a:r>
          </a:p>
        </p:txBody>
      </p:sp>
      <p:pic>
        <p:nvPicPr>
          <p:cNvPr id="5" name="Picture 4"/>
          <p:cNvPicPr>
            <a:picLocks noChangeAspect="1"/>
          </p:cNvPicPr>
          <p:nvPr/>
        </p:nvPicPr>
        <p:blipFill>
          <a:blip r:embed="rId2"/>
          <a:stretch>
            <a:fillRect/>
          </a:stretch>
        </p:blipFill>
        <p:spPr>
          <a:xfrm>
            <a:off x="152992" y="984523"/>
            <a:ext cx="6019800" cy="828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7779765" y="1998217"/>
            <a:ext cx="3765967" cy="338554"/>
          </a:xfrm>
          <a:prstGeom prst="rect">
            <a:avLst/>
          </a:prstGeom>
          <a:noFill/>
        </p:spPr>
        <p:txBody>
          <a:bodyPr wrap="none" rtlCol="0">
            <a:spAutoFit/>
          </a:bodyPr>
          <a:lstStyle/>
          <a:p>
            <a:r>
              <a:rPr lang="en-IN" sz="1600" dirty="0">
                <a:latin typeface="Calibri" panose="020F0502020204030204" pitchFamily="34" charset="0"/>
                <a:cs typeface="Calibri" panose="020F0502020204030204" pitchFamily="34" charset="0"/>
              </a:rPr>
              <a:t>Applying the VADER function to entire data</a:t>
            </a:r>
          </a:p>
        </p:txBody>
      </p:sp>
      <p:pic>
        <p:nvPicPr>
          <p:cNvPr id="7" name="Picture 6"/>
          <p:cNvPicPr>
            <a:picLocks noChangeAspect="1"/>
          </p:cNvPicPr>
          <p:nvPr/>
        </p:nvPicPr>
        <p:blipFill>
          <a:blip r:embed="rId3"/>
          <a:stretch>
            <a:fillRect/>
          </a:stretch>
        </p:blipFill>
        <p:spPr>
          <a:xfrm>
            <a:off x="152992" y="1998217"/>
            <a:ext cx="7439025" cy="3409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2276495" y="2372961"/>
            <a:ext cx="1772793" cy="338554"/>
          </a:xfrm>
          <a:prstGeom prst="rect">
            <a:avLst/>
          </a:prstGeom>
          <a:noFill/>
        </p:spPr>
        <p:txBody>
          <a:bodyPr wrap="none" rtlCol="0">
            <a:spAutoFit/>
          </a:bodyPr>
          <a:lstStyle/>
          <a:p>
            <a:r>
              <a:rPr lang="en-IN" sz="1600" dirty="0">
                <a:latin typeface="Calibri" panose="020F0502020204030204" pitchFamily="34" charset="0"/>
                <a:cs typeface="Calibri" panose="020F0502020204030204" pitchFamily="34" charset="0"/>
              </a:rPr>
              <a:t>Reviewing the data</a:t>
            </a:r>
          </a:p>
        </p:txBody>
      </p:sp>
      <p:pic>
        <p:nvPicPr>
          <p:cNvPr id="9" name="Picture 8"/>
          <p:cNvPicPr>
            <a:picLocks noChangeAspect="1"/>
          </p:cNvPicPr>
          <p:nvPr/>
        </p:nvPicPr>
        <p:blipFill>
          <a:blip r:embed="rId4"/>
          <a:stretch>
            <a:fillRect/>
          </a:stretch>
        </p:blipFill>
        <p:spPr>
          <a:xfrm>
            <a:off x="589752" y="2745352"/>
            <a:ext cx="5683735" cy="3167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9">
            <a:extLst>
              <a:ext uri="{FF2B5EF4-FFF2-40B4-BE49-F238E27FC236}">
                <a16:creationId xmlns:a16="http://schemas.microsoft.com/office/drawing/2014/main" xmlns="" id="{0DA81928-1777-4080-9F5F-1D302EB5F73B}"/>
              </a:ext>
            </a:extLst>
          </p:cNvPr>
          <p:cNvSpPr/>
          <p:nvPr/>
        </p:nvSpPr>
        <p:spPr>
          <a:xfrm>
            <a:off x="152992" y="193869"/>
            <a:ext cx="11627493" cy="584775"/>
          </a:xfrm>
          <a:prstGeom prst="rect">
            <a:avLst/>
          </a:prstGeom>
        </p:spPr>
        <p:txBody>
          <a:bodyPr wrap="square">
            <a:spAutoFit/>
          </a:bodyPr>
          <a:lstStyle/>
          <a:p>
            <a:r>
              <a:rPr lang="en-IN" sz="3200" dirty="0">
                <a:latin typeface="Arial Black" panose="020B0A04020102020204" pitchFamily="34" charset="0"/>
                <a:cs typeface="Calibri" panose="020F0502020204030204" pitchFamily="34" charset="0"/>
              </a:rPr>
              <a:t>Using NLTK's VADER - Sentiment Intensity Analyse</a:t>
            </a:r>
            <a:endParaRPr lang="mr-IN" sz="3200" dirty="0">
              <a:latin typeface="Arial Black" panose="020B0A04020102020204" pitchFamily="34" charset="0"/>
            </a:endParaRPr>
          </a:p>
        </p:txBody>
      </p:sp>
    </p:spTree>
    <p:extLst>
      <p:ext uri="{BB962C8B-B14F-4D97-AF65-F5344CB8AC3E}">
        <p14:creationId xmlns:p14="http://schemas.microsoft.com/office/powerpoint/2010/main" val="3580934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340" y="1032963"/>
            <a:ext cx="3751798" cy="257554"/>
          </a:xfrm>
        </p:spPr>
        <p:txBody>
          <a:bodyPr>
            <a:noAutofit/>
          </a:bodyPr>
          <a:lstStyle/>
          <a:p>
            <a:r>
              <a:rPr lang="en-IN" sz="1800" cap="none" dirty="0">
                <a:latin typeface="Calibri" panose="020F0502020204030204" pitchFamily="34" charset="0"/>
                <a:ea typeface="+mn-ea"/>
                <a:cs typeface="Calibri" panose="020F0502020204030204" pitchFamily="34" charset="0"/>
              </a:rPr>
              <a:t>Testing The Positive  Sample</a:t>
            </a:r>
          </a:p>
        </p:txBody>
      </p:sp>
      <p:pic>
        <p:nvPicPr>
          <p:cNvPr id="4" name="Picture 3"/>
          <p:cNvPicPr>
            <a:picLocks noChangeAspect="1"/>
          </p:cNvPicPr>
          <p:nvPr/>
        </p:nvPicPr>
        <p:blipFill>
          <a:blip r:embed="rId2"/>
          <a:stretch>
            <a:fillRect/>
          </a:stretch>
        </p:blipFill>
        <p:spPr>
          <a:xfrm>
            <a:off x="509239" y="1379076"/>
            <a:ext cx="4781392" cy="10928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3"/>
          <a:stretch>
            <a:fillRect/>
          </a:stretch>
        </p:blipFill>
        <p:spPr>
          <a:xfrm>
            <a:off x="6617705" y="1379076"/>
            <a:ext cx="4667250" cy="10928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509239" y="2859613"/>
            <a:ext cx="3620671" cy="1138773"/>
          </a:xfrm>
          <a:prstGeom prst="rect">
            <a:avLst/>
          </a:prstGeom>
          <a:noFill/>
        </p:spPr>
        <p:txBody>
          <a:bodyPr wrap="none" rtlCol="0">
            <a:spAutoFit/>
          </a:bodyPr>
          <a:lstStyle/>
          <a:p>
            <a:pPr marL="285750" indent="-285750">
              <a:buFont typeface="Wingdings" panose="05000000000000000000" pitchFamily="2" charset="2"/>
              <a:buChar char="v"/>
            </a:pPr>
            <a:r>
              <a:rPr lang="en-IN" dirty="0"/>
              <a:t> </a:t>
            </a:r>
            <a:r>
              <a:rPr lang="en-IN" sz="1600" dirty="0">
                <a:latin typeface="Calibri" panose="020F0502020204030204" pitchFamily="34" charset="0"/>
                <a:cs typeface="Calibri" panose="020F0502020204030204" pitchFamily="34" charset="0"/>
              </a:rPr>
              <a:t>After testing two random samples,</a:t>
            </a:r>
          </a:p>
          <a:p>
            <a:r>
              <a:rPr lang="en-IN" sz="1600" dirty="0">
                <a:latin typeface="Calibri" panose="020F0502020204030204" pitchFamily="34" charset="0"/>
                <a:cs typeface="Calibri" panose="020F0502020204030204" pitchFamily="34" charset="0"/>
              </a:rPr>
              <a:t>       negative sample review is incorrectly </a:t>
            </a:r>
          </a:p>
          <a:p>
            <a:r>
              <a:rPr lang="en-IN" sz="1600" dirty="0">
                <a:latin typeface="Calibri" panose="020F0502020204030204" pitchFamily="34" charset="0"/>
                <a:cs typeface="Calibri" panose="020F0502020204030204" pitchFamily="34" charset="0"/>
              </a:rPr>
              <a:t>       tagged as positive.</a:t>
            </a:r>
          </a:p>
          <a:p>
            <a:endPar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endParaRPr>
          </a:p>
        </p:txBody>
      </p:sp>
      <p:sp>
        <p:nvSpPr>
          <p:cNvPr id="8" name="TextBox 7"/>
          <p:cNvSpPr txBox="1"/>
          <p:nvPr/>
        </p:nvSpPr>
        <p:spPr>
          <a:xfrm>
            <a:off x="385482" y="160449"/>
            <a:ext cx="11806518" cy="584775"/>
          </a:xfrm>
          <a:prstGeom prst="rect">
            <a:avLst/>
          </a:prstGeom>
          <a:noFill/>
        </p:spPr>
        <p:txBody>
          <a:bodyPr wrap="square" rtlCol="0">
            <a:spAutoFit/>
          </a:bodyPr>
          <a:lstStyle/>
          <a:p>
            <a:r>
              <a:rPr lang="en-IN" sz="3200" dirty="0">
                <a:latin typeface="Arial Black" panose="020B0A04020102020204" pitchFamily="34" charset="0"/>
                <a:cs typeface="Calibri" panose="020F0502020204030204" pitchFamily="34" charset="0"/>
              </a:rPr>
              <a:t>Visualizing the Vader Sentiment Analysis</a:t>
            </a:r>
          </a:p>
        </p:txBody>
      </p:sp>
      <p:pic>
        <p:nvPicPr>
          <p:cNvPr id="9" name="Picture 8"/>
          <p:cNvPicPr>
            <a:picLocks noChangeAspect="1"/>
          </p:cNvPicPr>
          <p:nvPr/>
        </p:nvPicPr>
        <p:blipFill>
          <a:blip r:embed="rId4"/>
          <a:stretch>
            <a:fillRect/>
          </a:stretch>
        </p:blipFill>
        <p:spPr>
          <a:xfrm>
            <a:off x="5451000" y="2689412"/>
            <a:ext cx="5548694" cy="3245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p:cNvSpPr txBox="1"/>
          <p:nvPr/>
        </p:nvSpPr>
        <p:spPr>
          <a:xfrm>
            <a:off x="509239" y="3998386"/>
            <a:ext cx="4838697" cy="830997"/>
          </a:xfrm>
          <a:prstGeom prst="rect">
            <a:avLst/>
          </a:prstGeom>
          <a:noFill/>
        </p:spPr>
        <p:txBody>
          <a:bodyPr wrap="none" rtlCol="0">
            <a:spAutoFit/>
          </a:bodyPr>
          <a:lstStyle/>
          <a:p>
            <a:pPr marL="285750" indent="-285750">
              <a:buFont typeface="Wingdings" panose="05000000000000000000" pitchFamily="2" charset="2"/>
              <a:buChar char="v"/>
            </a:pPr>
            <a:r>
              <a:rPr lang="en-IN" sz="1600" dirty="0">
                <a:latin typeface="Calibri" panose="020F0502020204030204" pitchFamily="34" charset="0"/>
                <a:cs typeface="Calibri" panose="020F0502020204030204" pitchFamily="34" charset="0"/>
              </a:rPr>
              <a:t>As we can see, from above sentiment analysis visual </a:t>
            </a:r>
          </a:p>
          <a:p>
            <a:r>
              <a:rPr lang="en-IN" sz="1600" dirty="0">
                <a:latin typeface="Calibri" panose="020F0502020204030204" pitchFamily="34" charset="0"/>
                <a:cs typeface="Calibri" panose="020F0502020204030204" pitchFamily="34" charset="0"/>
              </a:rPr>
              <a:t>      almost 95% reviews are tagged as "Positive" </a:t>
            </a:r>
          </a:p>
          <a:p>
            <a:r>
              <a:rPr lang="en-IN" sz="1600" dirty="0">
                <a:latin typeface="Calibri" panose="020F0502020204030204" pitchFamily="34" charset="0"/>
                <a:cs typeface="Calibri" panose="020F0502020204030204" pitchFamily="34" charset="0"/>
              </a:rPr>
              <a:t>      using NLTK's VADER approach</a:t>
            </a:r>
          </a:p>
        </p:txBody>
      </p:sp>
      <p:sp>
        <p:nvSpPr>
          <p:cNvPr id="3" name="Rectangle 2">
            <a:extLst>
              <a:ext uri="{FF2B5EF4-FFF2-40B4-BE49-F238E27FC236}">
                <a16:creationId xmlns:a16="http://schemas.microsoft.com/office/drawing/2014/main" xmlns="" id="{E03854A1-BFB3-4BC5-A419-52765A223369}"/>
              </a:ext>
            </a:extLst>
          </p:cNvPr>
          <p:cNvSpPr/>
          <p:nvPr/>
        </p:nvSpPr>
        <p:spPr>
          <a:xfrm>
            <a:off x="6617705" y="923113"/>
            <a:ext cx="2863604" cy="369332"/>
          </a:xfrm>
          <a:prstGeom prst="rect">
            <a:avLst/>
          </a:prstGeom>
        </p:spPr>
        <p:txBody>
          <a:bodyPr wrap="none">
            <a:spAutoFit/>
          </a:bodyPr>
          <a:lstStyle/>
          <a:p>
            <a:r>
              <a:rPr lang="en-IN" dirty="0">
                <a:latin typeface="Calibri" panose="020F0502020204030204" pitchFamily="34" charset="0"/>
                <a:cs typeface="Calibri" panose="020F0502020204030204" pitchFamily="34" charset="0"/>
              </a:rPr>
              <a:t>Testing The Negative Sample</a:t>
            </a:r>
          </a:p>
        </p:txBody>
      </p:sp>
    </p:spTree>
    <p:extLst>
      <p:ext uri="{BB962C8B-B14F-4D97-AF65-F5344CB8AC3E}">
        <p14:creationId xmlns:p14="http://schemas.microsoft.com/office/powerpoint/2010/main" val="2105636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4025" y="1981200"/>
            <a:ext cx="10515600" cy="4039646"/>
          </a:xfrm>
        </p:spPr>
        <p:txBody>
          <a:bodyPr>
            <a:normAutofit/>
          </a:bodyPr>
          <a:lstStyle/>
          <a:p>
            <a:r>
              <a:rPr lang="en-IN" sz="1600" cap="none" dirty="0">
                <a:latin typeface="Calibri" panose="020F0502020204030204" pitchFamily="34" charset="0"/>
                <a:cs typeface="Calibri" panose="020F0502020204030204" pitchFamily="34" charset="0"/>
              </a:rPr>
              <a:t>Whenever We Are Looking For Hotels For Vacation Or Travel, We Always Prefer A Hotel Known For Its Services. The Best Way To Find Out Whether A Hotel Is Right For You Or Not Is To Find Out What People Are Saying About The Hotel Who Have Stayed There Before. Now It Is Very Difficult To Read The Experience Of Each Person Who Has Given Their Opinion On The Services Of The Hotel. This Is Where The Task Of Sentiment Analysis Comes In. Well, Every Industry Is Now Adopting Sentiment Analysis To Assess Its Reputation In The Online Market. The Hospitality Industry Is Following The Same Path With Hotel Reviews Sentiment Analysis.</a:t>
            </a:r>
          </a:p>
        </p:txBody>
      </p:sp>
      <p:sp>
        <p:nvSpPr>
          <p:cNvPr id="5" name="Rectangle 4"/>
          <p:cNvSpPr/>
          <p:nvPr/>
        </p:nvSpPr>
        <p:spPr>
          <a:xfrm>
            <a:off x="2667827" y="302193"/>
            <a:ext cx="6189964" cy="584775"/>
          </a:xfrm>
          <a:prstGeom prst="rect">
            <a:avLst/>
          </a:prstGeom>
          <a:noFill/>
        </p:spPr>
        <p:txBody>
          <a:bodyPr wrap="none" lIns="91440" tIns="45720" rIns="91440" bIns="45720">
            <a:spAutoFit/>
          </a:bodyPr>
          <a:lstStyle/>
          <a:p>
            <a:pPr algn="ctr"/>
            <a:r>
              <a:rPr lang="en-IN" sz="3200" dirty="0">
                <a:ln w="9525">
                  <a:solidFill>
                    <a:schemeClr val="bg1"/>
                  </a:solidFill>
                  <a:prstDash val="solid"/>
                </a:ln>
                <a:solidFill>
                  <a:schemeClr val="tx1">
                    <a:lumMod val="95000"/>
                    <a:lumOff val="5000"/>
                  </a:schemeClr>
                </a:solidFill>
                <a:latin typeface="Arial Black" panose="020B0A04020102020204" pitchFamily="34" charset="0"/>
                <a:ea typeface="+mj-ea"/>
                <a:cs typeface="+mj-cs"/>
              </a:rPr>
              <a:t>Hotel Rating Classification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1667" y="3654242"/>
            <a:ext cx="3771041" cy="18320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78751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12" y="62331"/>
            <a:ext cx="8463776" cy="1159727"/>
          </a:xfrm>
        </p:spPr>
        <p:txBody>
          <a:bodyPr>
            <a:normAutofit/>
          </a:bodyPr>
          <a:lstStyle/>
          <a:p>
            <a:r>
              <a:rPr lang="en-IN" sz="3600" dirty="0">
                <a:latin typeface="Arial Black" panose="020B0A04020102020204" pitchFamily="34" charset="0"/>
                <a:ea typeface="+mn-ea"/>
                <a:cs typeface="Calibri" panose="020F0502020204030204" pitchFamily="34" charset="0"/>
              </a:rPr>
              <a:t>TextBlob</a:t>
            </a:r>
            <a:r>
              <a:rPr lang="en-IN" b="1" dirty="0"/>
              <a:t/>
            </a:r>
            <a:br>
              <a:rPr lang="en-IN" b="1" dirty="0"/>
            </a:br>
            <a:endParaRPr lang="en-IN" b="1" dirty="0">
              <a:ln w="9525">
                <a:solidFill>
                  <a:schemeClr val="bg1"/>
                </a:solidFill>
                <a:prstDash val="solid"/>
              </a:ln>
              <a:effectLst>
                <a:outerShdw blurRad="12700" dist="38100" dir="2700000" algn="tl" rotWithShape="0">
                  <a:schemeClr val="bg1">
                    <a:lumMod val="50000"/>
                  </a:schemeClr>
                </a:outerShdw>
              </a:effectLst>
            </a:endParaRPr>
          </a:p>
        </p:txBody>
      </p:sp>
      <p:sp>
        <p:nvSpPr>
          <p:cNvPr id="4" name="TextBox 3"/>
          <p:cNvSpPr txBox="1"/>
          <p:nvPr/>
        </p:nvSpPr>
        <p:spPr>
          <a:xfrm>
            <a:off x="111512" y="993974"/>
            <a:ext cx="3746809" cy="4308872"/>
          </a:xfrm>
          <a:prstGeom prst="rect">
            <a:avLst/>
          </a:prstGeom>
        </p:spPr>
        <p:style>
          <a:lnRef idx="1">
            <a:schemeClr val="dk1"/>
          </a:lnRef>
          <a:fillRef idx="1001">
            <a:schemeClr val="lt1"/>
          </a:fillRef>
          <a:effectRef idx="2">
            <a:schemeClr val="dk1"/>
          </a:effectRef>
          <a:fontRef idx="minor">
            <a:schemeClr val="lt1"/>
          </a:fontRef>
        </p:style>
        <p:txBody>
          <a:bodyPr wrap="square" rtlCol="0">
            <a:spAutoFit/>
          </a:bodyPr>
          <a:lstStyle/>
          <a:p>
            <a:r>
              <a:rPr lang="en-IN" sz="1600" dirty="0">
                <a:solidFill>
                  <a:schemeClr val="tx1"/>
                </a:solidFill>
                <a:latin typeface="Calibri" panose="020F0502020204030204" pitchFamily="34" charset="0"/>
                <a:cs typeface="Calibri" panose="020F0502020204030204" pitchFamily="34" charset="0"/>
              </a:rPr>
              <a:t>TextBlob is built on top of NLTK and</a:t>
            </a:r>
          </a:p>
          <a:p>
            <a:r>
              <a:rPr lang="en-IN" sz="1600" dirty="0">
                <a:solidFill>
                  <a:schemeClr val="tx1"/>
                </a:solidFill>
                <a:latin typeface="Calibri" panose="020F0502020204030204" pitchFamily="34" charset="0"/>
                <a:cs typeface="Calibri" panose="020F0502020204030204" pitchFamily="34" charset="0"/>
              </a:rPr>
              <a:t> also it is very easy to use and can </a:t>
            </a:r>
          </a:p>
          <a:p>
            <a:r>
              <a:rPr lang="en-IN" sz="1600" dirty="0">
                <a:solidFill>
                  <a:schemeClr val="tx1"/>
                </a:solidFill>
                <a:latin typeface="Calibri" panose="020F0502020204030204" pitchFamily="34" charset="0"/>
                <a:cs typeface="Calibri" panose="020F0502020204030204" pitchFamily="34" charset="0"/>
              </a:rPr>
              <a:t>process the text in a few lines of code.</a:t>
            </a:r>
          </a:p>
          <a:p>
            <a:r>
              <a:rPr lang="en-IN" sz="1600" dirty="0">
                <a:solidFill>
                  <a:schemeClr val="tx1"/>
                </a:solidFill>
                <a:latin typeface="Calibri" panose="020F0502020204030204" pitchFamily="34" charset="0"/>
                <a:cs typeface="Calibri" panose="020F0502020204030204" pitchFamily="34" charset="0"/>
              </a:rPr>
              <a:t> TextBlob can be used for complex analysis </a:t>
            </a:r>
          </a:p>
          <a:p>
            <a:r>
              <a:rPr lang="en-IN" sz="1600" dirty="0">
                <a:solidFill>
                  <a:schemeClr val="tx1"/>
                </a:solidFill>
                <a:latin typeface="Calibri" panose="020F0502020204030204" pitchFamily="34" charset="0"/>
                <a:cs typeface="Calibri" panose="020F0502020204030204" pitchFamily="34" charset="0"/>
              </a:rPr>
              <a:t>and working with textual data. </a:t>
            </a:r>
          </a:p>
          <a:p>
            <a:r>
              <a:rPr lang="en-IN" sz="1600" dirty="0">
                <a:solidFill>
                  <a:schemeClr val="tx1"/>
                </a:solidFill>
                <a:latin typeface="Calibri" panose="020F0502020204030204" pitchFamily="34" charset="0"/>
                <a:cs typeface="Calibri" panose="020F0502020204030204" pitchFamily="34" charset="0"/>
              </a:rPr>
              <a:t>When a sentence is passed into TextBlob </a:t>
            </a:r>
          </a:p>
          <a:p>
            <a:r>
              <a:rPr lang="en-IN" sz="1600" dirty="0">
                <a:solidFill>
                  <a:schemeClr val="tx1"/>
                </a:solidFill>
                <a:latin typeface="Calibri" panose="020F0502020204030204" pitchFamily="34" charset="0"/>
                <a:cs typeface="Calibri" panose="020F0502020204030204" pitchFamily="34" charset="0"/>
              </a:rPr>
              <a:t>it gives two outputs, which are polarity and subjectivity.</a:t>
            </a:r>
          </a:p>
          <a:p>
            <a:r>
              <a:rPr lang="en-IN" sz="1600" dirty="0">
                <a:solidFill>
                  <a:schemeClr val="tx1"/>
                </a:solidFill>
                <a:latin typeface="Calibri" panose="020F0502020204030204" pitchFamily="34" charset="0"/>
                <a:cs typeface="Calibri" panose="020F0502020204030204" pitchFamily="34" charset="0"/>
              </a:rPr>
              <a:t>Polarity is the output that lies between [-1,1],</a:t>
            </a:r>
          </a:p>
          <a:p>
            <a:r>
              <a:rPr lang="en-IN" sz="1600" dirty="0">
                <a:solidFill>
                  <a:schemeClr val="tx1"/>
                </a:solidFill>
                <a:latin typeface="Calibri" panose="020F0502020204030204" pitchFamily="34" charset="0"/>
                <a:cs typeface="Calibri" panose="020F0502020204030204" pitchFamily="34" charset="0"/>
              </a:rPr>
              <a:t> where -1 refers to negative sentiment </a:t>
            </a:r>
          </a:p>
          <a:p>
            <a:r>
              <a:rPr lang="en-IN" sz="1600" dirty="0">
                <a:solidFill>
                  <a:schemeClr val="tx1"/>
                </a:solidFill>
                <a:latin typeface="Calibri" panose="020F0502020204030204" pitchFamily="34" charset="0"/>
                <a:cs typeface="Calibri" panose="020F0502020204030204" pitchFamily="34" charset="0"/>
              </a:rPr>
              <a:t>and +1 refers to positive sentiment.</a:t>
            </a:r>
          </a:p>
          <a:p>
            <a:r>
              <a:rPr lang="en-IN" sz="1600" dirty="0">
                <a:solidFill>
                  <a:schemeClr val="tx1"/>
                </a:solidFill>
                <a:latin typeface="Calibri" panose="020F0502020204030204" pitchFamily="34" charset="0"/>
                <a:cs typeface="Calibri" panose="020F0502020204030204" pitchFamily="34" charset="0"/>
              </a:rPr>
              <a:t> Subjectivity is the output that lies within [0,1]</a:t>
            </a:r>
          </a:p>
          <a:p>
            <a:r>
              <a:rPr lang="en-IN" sz="1600" dirty="0">
                <a:solidFill>
                  <a:schemeClr val="tx1"/>
                </a:solidFill>
                <a:latin typeface="Calibri" panose="020F0502020204030204" pitchFamily="34" charset="0"/>
                <a:cs typeface="Calibri" panose="020F0502020204030204" pitchFamily="34" charset="0"/>
              </a:rPr>
              <a:t> and refers to personal opinions and judgments.</a:t>
            </a:r>
          </a:p>
          <a:p>
            <a:endParaRPr lang="en-IN" b="1" dirty="0">
              <a:ln w="9525">
                <a:solidFill>
                  <a:schemeClr val="bg1"/>
                </a:solidFill>
                <a:prstDash val="solid"/>
              </a:ln>
              <a:effectLst>
                <a:outerShdw blurRad="12700" dist="38100" dir="2700000" algn="tl" rotWithShape="0">
                  <a:schemeClr val="bg1">
                    <a:lumMod val="50000"/>
                  </a:schemeClr>
                </a:outerShdw>
              </a:effectLst>
            </a:endParaRPr>
          </a:p>
        </p:txBody>
      </p:sp>
      <p:sp>
        <p:nvSpPr>
          <p:cNvPr id="5" name="TextBox 4"/>
          <p:cNvSpPr txBox="1"/>
          <p:nvPr/>
        </p:nvSpPr>
        <p:spPr>
          <a:xfrm>
            <a:off x="5579541" y="522780"/>
            <a:ext cx="4103650" cy="369332"/>
          </a:xfrm>
          <a:prstGeom prst="rect">
            <a:avLst/>
          </a:prstGeom>
          <a:noFill/>
        </p:spPr>
        <p:txBody>
          <a:bodyPr wrap="square" rtlCol="0">
            <a:spAutoFit/>
          </a:bodyPr>
          <a:lstStyle/>
          <a:p>
            <a:r>
              <a:rPr lang="en-IN" dirty="0">
                <a:latin typeface="Calibri" panose="020F0502020204030204" pitchFamily="34" charset="0"/>
                <a:cs typeface="Calibri" panose="020F0502020204030204" pitchFamily="34" charset="0"/>
              </a:rPr>
              <a:t>Testing the positive sample</a:t>
            </a:r>
          </a:p>
        </p:txBody>
      </p:sp>
      <p:sp>
        <p:nvSpPr>
          <p:cNvPr id="6" name="TextBox 5"/>
          <p:cNvSpPr txBox="1"/>
          <p:nvPr/>
        </p:nvSpPr>
        <p:spPr>
          <a:xfrm>
            <a:off x="5579541" y="2713041"/>
            <a:ext cx="2785058" cy="646331"/>
          </a:xfrm>
          <a:prstGeom prst="rect">
            <a:avLst/>
          </a:prstGeom>
          <a:noFill/>
        </p:spPr>
        <p:txBody>
          <a:bodyPr wrap="none" rtlCol="0">
            <a:spAutoFit/>
          </a:bodyPr>
          <a:lstStyle/>
          <a:p>
            <a:r>
              <a:rPr lang="en-IN" dirty="0">
                <a:latin typeface="Calibri" panose="020F0502020204030204" pitchFamily="34" charset="0"/>
                <a:cs typeface="Calibri" panose="020F0502020204030204" pitchFamily="34" charset="0"/>
              </a:rPr>
              <a:t>Testing the negative sample</a:t>
            </a:r>
          </a:p>
          <a:p>
            <a:endParaRPr lang="en-IN" dirty="0"/>
          </a:p>
        </p:txBody>
      </p:sp>
      <p:pic>
        <p:nvPicPr>
          <p:cNvPr id="7" name="Picture 6"/>
          <p:cNvPicPr>
            <a:picLocks noChangeAspect="1"/>
          </p:cNvPicPr>
          <p:nvPr/>
        </p:nvPicPr>
        <p:blipFill>
          <a:blip r:embed="rId2"/>
          <a:stretch>
            <a:fillRect/>
          </a:stretch>
        </p:blipFill>
        <p:spPr>
          <a:xfrm>
            <a:off x="4221076" y="993974"/>
            <a:ext cx="7600950" cy="1433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3"/>
          <a:stretch>
            <a:fillRect/>
          </a:stretch>
        </p:blipFill>
        <p:spPr>
          <a:xfrm>
            <a:off x="4163926" y="3231181"/>
            <a:ext cx="7715250" cy="2398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3246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467" y="272331"/>
            <a:ext cx="12552218" cy="813346"/>
          </a:xfrm>
        </p:spPr>
        <p:txBody>
          <a:bodyPr>
            <a:normAutofit/>
          </a:bodyPr>
          <a:lstStyle/>
          <a:p>
            <a:r>
              <a:rPr lang="en-IN" sz="3600" cap="none" dirty="0">
                <a:latin typeface="Arial Black" panose="020B0A04020102020204" pitchFamily="34" charset="0"/>
                <a:ea typeface="+mn-ea"/>
                <a:cs typeface="Calibri" panose="020F0502020204030204" pitchFamily="34" charset="0"/>
              </a:rPr>
              <a:t>Visualizing The TextBlob Sentiment Analysis</a:t>
            </a:r>
          </a:p>
        </p:txBody>
      </p:sp>
      <p:pic>
        <p:nvPicPr>
          <p:cNvPr id="3" name="Picture 2"/>
          <p:cNvPicPr>
            <a:picLocks noChangeAspect="1"/>
          </p:cNvPicPr>
          <p:nvPr/>
        </p:nvPicPr>
        <p:blipFill>
          <a:blip r:embed="rId2"/>
          <a:stretch>
            <a:fillRect/>
          </a:stretch>
        </p:blipFill>
        <p:spPr>
          <a:xfrm>
            <a:off x="590852" y="1184428"/>
            <a:ext cx="5594795" cy="47143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6844146" y="1908210"/>
            <a:ext cx="4359788" cy="1815882"/>
          </a:xfrm>
          <a:prstGeom prst="rect">
            <a:avLst/>
          </a:prstGeom>
          <a:noFill/>
        </p:spPr>
        <p:txBody>
          <a:bodyPr wrap="square" rtlCol="0">
            <a:spAutoFit/>
          </a:bodyPr>
          <a:lstStyle/>
          <a:p>
            <a:pPr marL="285750" indent="-285750">
              <a:buFont typeface="Wingdings" panose="05000000000000000000" pitchFamily="2" charset="2"/>
              <a:buChar char="v"/>
            </a:pPr>
            <a:r>
              <a:rPr lang="en-IN" sz="1600" dirty="0">
                <a:latin typeface="Calibri" panose="020F0502020204030204" pitchFamily="34" charset="0"/>
                <a:cs typeface="Calibri" panose="020F0502020204030204" pitchFamily="34" charset="0"/>
              </a:rPr>
              <a:t>Negative reviews polarity scores is not negative but positively low scored. Hence, it is difficult to interpret the positive &amp; negative reviews.</a:t>
            </a:r>
          </a:p>
          <a:p>
            <a:pPr marL="285750" indent="-285750">
              <a:buFont typeface="Wingdings" panose="05000000000000000000" pitchFamily="2" charset="2"/>
              <a:buChar char="v"/>
            </a:pPr>
            <a:r>
              <a:rPr lang="en-IN" sz="1600" dirty="0">
                <a:latin typeface="Calibri" panose="020F0502020204030204" pitchFamily="34" charset="0"/>
                <a:cs typeface="Calibri" panose="020F0502020204030204" pitchFamily="34" charset="0"/>
              </a:rPr>
              <a:t>After testing two random samples, negative sample review is incorrectly tagged as positive using Text Blob.</a:t>
            </a:r>
          </a:p>
        </p:txBody>
      </p:sp>
    </p:spTree>
    <p:extLst>
      <p:ext uri="{BB962C8B-B14F-4D97-AF65-F5344CB8AC3E}">
        <p14:creationId xmlns:p14="http://schemas.microsoft.com/office/powerpoint/2010/main" val="1127736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pPr marL="571500" indent="-571500">
              <a:buFont typeface="Wingdings" panose="05000000000000000000" pitchFamily="2" charset="2"/>
              <a:buChar char="Ø"/>
            </a:pPr>
            <a:r>
              <a:rPr lang="en-IN" sz="3600" cap="none" dirty="0">
                <a:latin typeface="Arial Black" panose="020B0A04020102020204" pitchFamily="34" charset="0"/>
                <a:ea typeface="+mn-ea"/>
                <a:cs typeface="Calibri" panose="020F0502020204030204" pitchFamily="34" charset="0"/>
              </a:rPr>
              <a:t>Afinn Sentiment Analysis</a:t>
            </a:r>
            <a:r>
              <a:rPr lang="en-IN" b="1" dirty="0"/>
              <a:t/>
            </a:r>
            <a:br>
              <a:rPr lang="en-IN" b="1" dirty="0"/>
            </a:br>
            <a:endParaRPr lang="en-IN" dirty="0"/>
          </a:p>
        </p:txBody>
      </p:sp>
      <p:sp>
        <p:nvSpPr>
          <p:cNvPr id="3" name="TextBox 2"/>
          <p:cNvSpPr txBox="1"/>
          <p:nvPr/>
        </p:nvSpPr>
        <p:spPr>
          <a:xfrm>
            <a:off x="7758942" y="662781"/>
            <a:ext cx="4342748" cy="2585323"/>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Afinn is the simplest yet popular lexicons used for sentiment analysis developed by Finn </a:t>
            </a:r>
            <a:r>
              <a:rPr lang="en-IN" sz="1600" dirty="0" err="1">
                <a:latin typeface="Calibri" panose="020F0502020204030204" pitchFamily="34" charset="0"/>
                <a:cs typeface="Calibri" panose="020F0502020204030204" pitchFamily="34" charset="0"/>
              </a:rPr>
              <a:t>Årup</a:t>
            </a:r>
            <a:r>
              <a:rPr lang="en-IN" sz="1600" dirty="0">
                <a:latin typeface="Calibri" panose="020F0502020204030204" pitchFamily="34" charset="0"/>
                <a:cs typeface="Calibri" panose="020F0502020204030204" pitchFamily="34" charset="0"/>
              </a:rPr>
              <a:t> Nielsen. It contains 3300+words with a polarity score associated with each word.</a:t>
            </a:r>
          </a:p>
          <a:p>
            <a:pPr marL="285750" indent="-285750">
              <a:buFont typeface="Arial" panose="020B0604020202020204" pitchFamily="34" charset="0"/>
              <a:buChar char="•"/>
            </a:pPr>
            <a:endParaRPr lang="en-IN"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1600" dirty="0">
                <a:latin typeface="Calibri" panose="020F0502020204030204" pitchFamily="34" charset="0"/>
                <a:cs typeface="Calibri" panose="020F0502020204030204" pitchFamily="34" charset="0"/>
              </a:rPr>
              <a:t>Afinn is a list of words rated for valence with an integer between minus five (negative) and plus five (positive). The comparative score is simply: sum of each token / number of tokens.</a:t>
            </a:r>
          </a:p>
          <a:p>
            <a:endParaRPr lang="en-IN" dirty="0"/>
          </a:p>
        </p:txBody>
      </p:sp>
      <p:pic>
        <p:nvPicPr>
          <p:cNvPr id="6" name="Picture 5"/>
          <p:cNvPicPr>
            <a:picLocks noChangeAspect="1"/>
          </p:cNvPicPr>
          <p:nvPr/>
        </p:nvPicPr>
        <p:blipFill>
          <a:blip r:embed="rId2"/>
          <a:stretch>
            <a:fillRect/>
          </a:stretch>
        </p:blipFill>
        <p:spPr>
          <a:xfrm>
            <a:off x="90310" y="731991"/>
            <a:ext cx="3634303" cy="2803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3"/>
          <a:stretch>
            <a:fillRect/>
          </a:stretch>
        </p:blipFill>
        <p:spPr>
          <a:xfrm>
            <a:off x="4065936" y="713856"/>
            <a:ext cx="3634303" cy="27852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4"/>
          <a:stretch>
            <a:fillRect/>
          </a:stretch>
        </p:blipFill>
        <p:spPr>
          <a:xfrm>
            <a:off x="90310" y="3684495"/>
            <a:ext cx="5680467" cy="31011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6311155" y="3778261"/>
            <a:ext cx="4370853" cy="1846659"/>
          </a:xfrm>
          <a:prstGeom prst="rect">
            <a:avLst/>
          </a:prstGeom>
          <a:noFill/>
        </p:spPr>
        <p:txBody>
          <a:bodyPr wrap="square" rtlCol="0">
            <a:spAutoFit/>
          </a:bodyPr>
          <a:lstStyle/>
          <a:p>
            <a:pPr marL="285750" indent="-285750">
              <a:buFont typeface="Wingdings" panose="05000000000000000000" pitchFamily="2" charset="2"/>
              <a:buChar char="v"/>
            </a:pPr>
            <a:r>
              <a:rPr lang="en-IN" sz="1600" dirty="0">
                <a:latin typeface="Calibri" panose="020F0502020204030204" pitchFamily="34" charset="0"/>
                <a:cs typeface="Calibri" panose="020F0502020204030204" pitchFamily="34" charset="0"/>
              </a:rPr>
              <a:t>As we can see from above, top rated reviews min Afinn score is negative, bottom review highest afinn score is positive.</a:t>
            </a:r>
          </a:p>
          <a:p>
            <a:pPr marL="285750" indent="-285750">
              <a:buFont typeface="Wingdings" panose="05000000000000000000" pitchFamily="2" charset="2"/>
              <a:buChar char="v"/>
            </a:pPr>
            <a:r>
              <a:rPr lang="en-IN" sz="1600" dirty="0">
                <a:latin typeface="Calibri" panose="020F0502020204030204" pitchFamily="34" charset="0"/>
                <a:cs typeface="Calibri" panose="020F0502020204030204" pitchFamily="34" charset="0"/>
              </a:rPr>
              <a:t>Hence, afinn is better than previously rule based sentiment analysis, but unable to segregate between lowest and highest review.</a:t>
            </a:r>
          </a:p>
          <a:p>
            <a:endParaRPr lang="en-IN" dirty="0"/>
          </a:p>
        </p:txBody>
      </p:sp>
    </p:spTree>
    <p:extLst>
      <p:ext uri="{BB962C8B-B14F-4D97-AF65-F5344CB8AC3E}">
        <p14:creationId xmlns:p14="http://schemas.microsoft.com/office/powerpoint/2010/main" val="3176783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478" y="130949"/>
            <a:ext cx="10515600" cy="1325563"/>
          </a:xfrm>
        </p:spPr>
        <p:txBody>
          <a:bodyPr/>
          <a:lstStyle/>
          <a:p>
            <a:r>
              <a:rPr lang="en-IN" sz="3600" cap="none" dirty="0">
                <a:latin typeface="Arial Black" panose="020B0A04020102020204" pitchFamily="34" charset="0"/>
                <a:ea typeface="+mn-ea"/>
                <a:cs typeface="Calibri" panose="020F0502020204030204" pitchFamily="34" charset="0"/>
              </a:rPr>
              <a:t>Model Based - Machine Learning</a:t>
            </a:r>
            <a:r>
              <a:rPr lang="en-IN" b="1" dirty="0"/>
              <a:t/>
            </a:r>
            <a:br>
              <a:rPr lang="en-IN" b="1" dirty="0"/>
            </a:br>
            <a:endParaRPr lang="en-IN" dirty="0"/>
          </a:p>
        </p:txBody>
      </p:sp>
      <p:sp>
        <p:nvSpPr>
          <p:cNvPr id="3" name="TextBox 2"/>
          <p:cNvSpPr txBox="1"/>
          <p:nvPr/>
        </p:nvSpPr>
        <p:spPr>
          <a:xfrm>
            <a:off x="633298" y="793730"/>
            <a:ext cx="9496820" cy="677108"/>
          </a:xfrm>
          <a:prstGeom prst="rect">
            <a:avLst/>
          </a:prstGeom>
          <a:noFill/>
        </p:spPr>
        <p:txBody>
          <a:bodyPr wrap="square" rtlCol="0">
            <a:spAutoFit/>
          </a:bodyPr>
          <a:lstStyle/>
          <a:p>
            <a:r>
              <a:rPr lang="en-IN" sz="2000" b="1" dirty="0">
                <a:ln w="9525">
                  <a:solidFill>
                    <a:schemeClr val="bg1"/>
                  </a:solidFill>
                  <a:prstDash val="solid"/>
                </a:ln>
                <a:latin typeface="Arial Black" panose="020B0A04020102020204" pitchFamily="34" charset="0"/>
              </a:rPr>
              <a:t>Naive Bayes &amp; Logistic Regression based Sentiment Analysis</a:t>
            </a:r>
          </a:p>
          <a:p>
            <a:endParaRPr lang="en-IN" dirty="0"/>
          </a:p>
        </p:txBody>
      </p:sp>
      <p:pic>
        <p:nvPicPr>
          <p:cNvPr id="4" name="Picture 3"/>
          <p:cNvPicPr>
            <a:picLocks noChangeAspect="1"/>
          </p:cNvPicPr>
          <p:nvPr/>
        </p:nvPicPr>
        <p:blipFill>
          <a:blip r:embed="rId2"/>
          <a:stretch>
            <a:fillRect/>
          </a:stretch>
        </p:blipFill>
        <p:spPr>
          <a:xfrm>
            <a:off x="299769" y="1265233"/>
            <a:ext cx="6289289" cy="25262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3"/>
          <a:stretch>
            <a:fillRect/>
          </a:stretch>
        </p:blipFill>
        <p:spPr>
          <a:xfrm>
            <a:off x="299769" y="3995574"/>
            <a:ext cx="3743325" cy="23158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4"/>
          <a:stretch>
            <a:fillRect/>
          </a:stretch>
        </p:blipFill>
        <p:spPr>
          <a:xfrm>
            <a:off x="6747320" y="1265234"/>
            <a:ext cx="5310209" cy="37998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4431004" y="5300378"/>
            <a:ext cx="7541909" cy="584775"/>
          </a:xfrm>
          <a:prstGeom prst="rect">
            <a:avLst/>
          </a:prstGeom>
          <a:noFill/>
        </p:spPr>
        <p:txBody>
          <a:bodyPr wrap="square" rtlCol="0">
            <a:spAutoFit/>
          </a:bodyPr>
          <a:lstStyle/>
          <a:p>
            <a:pPr marL="285750" indent="-285750">
              <a:buFont typeface="Wingdings" panose="05000000000000000000" pitchFamily="2" charset="2"/>
              <a:buChar char="v"/>
            </a:pPr>
            <a:r>
              <a:rPr lang="en-IN" sz="1600" dirty="0">
                <a:latin typeface="Calibri" panose="020F0502020204030204" pitchFamily="34" charset="0"/>
                <a:cs typeface="Calibri" panose="020F0502020204030204" pitchFamily="34" charset="0"/>
              </a:rPr>
              <a:t>From above visual, we can say that most of the  reviews are positive and only around 26% are negative reviews</a:t>
            </a:r>
          </a:p>
        </p:txBody>
      </p:sp>
    </p:spTree>
    <p:extLst>
      <p:ext uri="{BB962C8B-B14F-4D97-AF65-F5344CB8AC3E}">
        <p14:creationId xmlns:p14="http://schemas.microsoft.com/office/powerpoint/2010/main" val="4030479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entagon 3">
            <a:extLst>
              <a:ext uri="{FF2B5EF4-FFF2-40B4-BE49-F238E27FC236}">
                <a16:creationId xmlns:a16="http://schemas.microsoft.com/office/drawing/2014/main" xmlns="" id="{3A1C3B0B-78E0-4E2B-A227-75E25D7729E8}"/>
              </a:ext>
            </a:extLst>
          </p:cNvPr>
          <p:cNvSpPr/>
          <p:nvPr/>
        </p:nvSpPr>
        <p:spPr>
          <a:xfrm>
            <a:off x="3647324" y="2352907"/>
            <a:ext cx="4215161" cy="2152185"/>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4000" dirty="0">
                <a:latin typeface="Arial Black" panose="020B0A04020102020204" pitchFamily="34" charset="0"/>
                <a:cs typeface="Calibri" panose="020F0502020204030204" pitchFamily="34" charset="0"/>
              </a:rPr>
              <a:t>Model Building</a:t>
            </a:r>
          </a:p>
        </p:txBody>
      </p:sp>
    </p:spTree>
    <p:extLst>
      <p:ext uri="{BB962C8B-B14F-4D97-AF65-F5344CB8AC3E}">
        <p14:creationId xmlns:p14="http://schemas.microsoft.com/office/powerpoint/2010/main" val="469238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78312" y="558670"/>
            <a:ext cx="9835376" cy="369332"/>
          </a:xfrm>
          <a:prstGeom prst="rect">
            <a:avLst/>
          </a:prstGeom>
        </p:spPr>
        <p:txBody>
          <a:bodyPr wrap="square">
            <a:spAutoFit/>
          </a:bodyPr>
          <a:lstStyle/>
          <a:p>
            <a:r>
              <a:rPr lang="en-IN" b="1" dirty="0"/>
              <a:t>Building Models with default parameters &amp; imbalanced data</a:t>
            </a:r>
          </a:p>
        </p:txBody>
      </p:sp>
      <p:sp>
        <p:nvSpPr>
          <p:cNvPr id="7" name="TextBox 6"/>
          <p:cNvSpPr txBox="1"/>
          <p:nvPr/>
        </p:nvSpPr>
        <p:spPr>
          <a:xfrm>
            <a:off x="3465185" y="0"/>
            <a:ext cx="4616605" cy="923330"/>
          </a:xfrm>
          <a:prstGeom prst="rect">
            <a:avLst/>
          </a:prstGeom>
          <a:noFill/>
        </p:spPr>
        <p:txBody>
          <a:bodyPr wrap="square" rtlCol="0">
            <a:spAutoFit/>
          </a:bodyPr>
          <a:lstStyle/>
          <a:p>
            <a:r>
              <a:rPr lang="en-IN" sz="3600" dirty="0">
                <a:latin typeface="Arial Black" panose="020B0A04020102020204" pitchFamily="34" charset="0"/>
                <a:cs typeface="Calibri" panose="020F0502020204030204" pitchFamily="34" charset="0"/>
              </a:rPr>
              <a:t>Model Building</a:t>
            </a:r>
          </a:p>
          <a:p>
            <a:endParaRPr lang="en-IN" dirty="0"/>
          </a:p>
        </p:txBody>
      </p:sp>
      <p:pic>
        <p:nvPicPr>
          <p:cNvPr id="8" name="Picture 7"/>
          <p:cNvPicPr>
            <a:picLocks noChangeAspect="1"/>
          </p:cNvPicPr>
          <p:nvPr/>
        </p:nvPicPr>
        <p:blipFill>
          <a:blip r:embed="rId2"/>
          <a:stretch>
            <a:fillRect/>
          </a:stretch>
        </p:blipFill>
        <p:spPr>
          <a:xfrm>
            <a:off x="52352" y="1090086"/>
            <a:ext cx="9016756" cy="3534827"/>
          </a:xfrm>
          <a:prstGeom prst="rect">
            <a:avLst/>
          </a:prstGeom>
        </p:spPr>
      </p:pic>
      <p:pic>
        <p:nvPicPr>
          <p:cNvPr id="9" name="Picture 8"/>
          <p:cNvPicPr>
            <a:picLocks noChangeAspect="1"/>
          </p:cNvPicPr>
          <p:nvPr/>
        </p:nvPicPr>
        <p:blipFill>
          <a:blip r:embed="rId3"/>
          <a:stretch>
            <a:fillRect/>
          </a:stretch>
        </p:blipFill>
        <p:spPr>
          <a:xfrm>
            <a:off x="9193788" y="4499844"/>
            <a:ext cx="2945860" cy="1623050"/>
          </a:xfrm>
          <a:prstGeom prst="rect">
            <a:avLst/>
          </a:prstGeom>
        </p:spPr>
      </p:pic>
      <p:sp>
        <p:nvSpPr>
          <p:cNvPr id="10" name="TextBox 9"/>
          <p:cNvSpPr txBox="1"/>
          <p:nvPr/>
        </p:nvSpPr>
        <p:spPr>
          <a:xfrm>
            <a:off x="4819257" y="5121583"/>
            <a:ext cx="4374531" cy="646331"/>
          </a:xfrm>
          <a:prstGeom prst="rect">
            <a:avLst/>
          </a:prstGeom>
          <a:noFill/>
        </p:spPr>
        <p:txBody>
          <a:bodyPr wrap="none" rtlCol="0">
            <a:spAutoFit/>
          </a:bodyPr>
          <a:lstStyle/>
          <a:p>
            <a:r>
              <a:rPr lang="en-IN" b="1" dirty="0"/>
              <a:t>Model Training with above base models</a:t>
            </a:r>
          </a:p>
          <a:p>
            <a:endParaRPr lang="en-IN" dirty="0"/>
          </a:p>
        </p:txBody>
      </p:sp>
    </p:spTree>
    <p:extLst>
      <p:ext uri="{BB962C8B-B14F-4D97-AF65-F5344CB8AC3E}">
        <p14:creationId xmlns:p14="http://schemas.microsoft.com/office/powerpoint/2010/main" val="3298435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77103" y="720991"/>
            <a:ext cx="2847975" cy="1822643"/>
          </a:xfrm>
          <a:prstGeom prst="rect">
            <a:avLst/>
          </a:prstGeom>
        </p:spPr>
      </p:pic>
      <p:sp>
        <p:nvSpPr>
          <p:cNvPr id="4" name="TextBox 3"/>
          <p:cNvSpPr txBox="1"/>
          <p:nvPr/>
        </p:nvSpPr>
        <p:spPr>
          <a:xfrm>
            <a:off x="103962" y="73997"/>
            <a:ext cx="10286947" cy="923330"/>
          </a:xfrm>
          <a:prstGeom prst="rect">
            <a:avLst/>
          </a:prstGeom>
          <a:noFill/>
        </p:spPr>
        <p:txBody>
          <a:bodyPr wrap="square" rtlCol="0">
            <a:spAutoFit/>
          </a:bodyPr>
          <a:lstStyle/>
          <a:p>
            <a:r>
              <a:rPr lang="en-IN" sz="3600" dirty="0">
                <a:latin typeface="Arial Black" panose="020B0A04020102020204" pitchFamily="34" charset="0"/>
                <a:cs typeface="Calibri" panose="020F0502020204030204" pitchFamily="34" charset="0"/>
              </a:rPr>
              <a:t>Model Testing &amp; Evaluation</a:t>
            </a:r>
          </a:p>
          <a:p>
            <a:endParaRPr lang="en-IN" dirty="0"/>
          </a:p>
        </p:txBody>
      </p:sp>
      <p:pic>
        <p:nvPicPr>
          <p:cNvPr id="7" name="Picture 6"/>
          <p:cNvPicPr>
            <a:picLocks noChangeAspect="1"/>
          </p:cNvPicPr>
          <p:nvPr/>
        </p:nvPicPr>
        <p:blipFill>
          <a:blip r:embed="rId3"/>
          <a:stretch>
            <a:fillRect/>
          </a:stretch>
        </p:blipFill>
        <p:spPr>
          <a:xfrm>
            <a:off x="377103" y="3003668"/>
            <a:ext cx="7080512" cy="2850285"/>
          </a:xfrm>
          <a:prstGeom prst="rect">
            <a:avLst/>
          </a:prstGeom>
        </p:spPr>
      </p:pic>
      <p:pic>
        <p:nvPicPr>
          <p:cNvPr id="8" name="Picture 7"/>
          <p:cNvPicPr>
            <a:picLocks noChangeAspect="1"/>
          </p:cNvPicPr>
          <p:nvPr/>
        </p:nvPicPr>
        <p:blipFill>
          <a:blip r:embed="rId4"/>
          <a:stretch>
            <a:fillRect/>
          </a:stretch>
        </p:blipFill>
        <p:spPr>
          <a:xfrm>
            <a:off x="7925918" y="260958"/>
            <a:ext cx="3146323" cy="2742710"/>
          </a:xfrm>
          <a:prstGeom prst="rect">
            <a:avLst/>
          </a:prstGeom>
        </p:spPr>
      </p:pic>
      <p:pic>
        <p:nvPicPr>
          <p:cNvPr id="9" name="Picture 8"/>
          <p:cNvPicPr>
            <a:picLocks noChangeAspect="1"/>
          </p:cNvPicPr>
          <p:nvPr/>
        </p:nvPicPr>
        <p:blipFill>
          <a:blip r:embed="rId5"/>
          <a:stretch>
            <a:fillRect/>
          </a:stretch>
        </p:blipFill>
        <p:spPr>
          <a:xfrm>
            <a:off x="7911963" y="3108967"/>
            <a:ext cx="3160278" cy="2985886"/>
          </a:xfrm>
          <a:prstGeom prst="rect">
            <a:avLst/>
          </a:prstGeom>
        </p:spPr>
      </p:pic>
      <p:sp>
        <p:nvSpPr>
          <p:cNvPr id="10" name="TextBox 9"/>
          <p:cNvSpPr txBox="1"/>
          <p:nvPr/>
        </p:nvSpPr>
        <p:spPr>
          <a:xfrm>
            <a:off x="1453192" y="2462636"/>
            <a:ext cx="3146323" cy="646331"/>
          </a:xfrm>
          <a:prstGeom prst="rect">
            <a:avLst/>
          </a:prstGeom>
          <a:noFill/>
        </p:spPr>
        <p:txBody>
          <a:bodyPr wrap="square" rtlCol="0">
            <a:spAutoFit/>
          </a:bodyPr>
          <a:lstStyle/>
          <a:p>
            <a:r>
              <a:rPr lang="en-IN" b="1" i="1" dirty="0"/>
              <a:t>From above model evaluation :</a:t>
            </a:r>
          </a:p>
          <a:p>
            <a:endParaRPr lang="en-IN" dirty="0"/>
          </a:p>
        </p:txBody>
      </p:sp>
    </p:spTree>
    <p:extLst>
      <p:ext uri="{BB962C8B-B14F-4D97-AF65-F5344CB8AC3E}">
        <p14:creationId xmlns:p14="http://schemas.microsoft.com/office/powerpoint/2010/main" val="2869291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CCEC97-CD37-459E-9C9B-989F1C12FE9B}"/>
              </a:ext>
            </a:extLst>
          </p:cNvPr>
          <p:cNvSpPr>
            <a:spLocks noGrp="1"/>
          </p:cNvSpPr>
          <p:nvPr>
            <p:ph type="title"/>
          </p:nvPr>
        </p:nvSpPr>
        <p:spPr>
          <a:xfrm>
            <a:off x="751354" y="387780"/>
            <a:ext cx="13160189" cy="741773"/>
          </a:xfrm>
        </p:spPr>
        <p:txBody>
          <a:bodyPr>
            <a:normAutofit fontScale="90000"/>
          </a:bodyPr>
          <a:lstStyle/>
          <a:p>
            <a:pPr marL="342900" indent="-342900"/>
            <a:r>
              <a:rPr lang="en-IN" sz="3600" cap="none" dirty="0">
                <a:latin typeface="Arial Black" panose="020B0A04020102020204" pitchFamily="34" charset="0"/>
                <a:ea typeface="+mn-ea"/>
                <a:cs typeface="Calibri" panose="020F0502020204030204" pitchFamily="34" charset="0"/>
              </a:rPr>
              <a:t>Analysing The Model Performance &amp; Accuracy</a:t>
            </a:r>
            <a:r>
              <a:rPr lang="en-IN" b="1" i="1" dirty="0">
                <a:ln w="9525">
                  <a:solidFill>
                    <a:schemeClr val="bg1"/>
                  </a:solidFill>
                  <a:prstDash val="solid"/>
                </a:ln>
                <a:effectLst>
                  <a:outerShdw blurRad="12700" dist="38100" dir="2700000" algn="tl" rotWithShape="0">
                    <a:schemeClr val="bg1">
                      <a:lumMod val="50000"/>
                    </a:schemeClr>
                  </a:outerShdw>
                </a:effectLst>
              </a:rPr>
              <a:t/>
            </a:r>
            <a:br>
              <a:rPr lang="en-IN" b="1" i="1" dirty="0">
                <a:ln w="9525">
                  <a:solidFill>
                    <a:schemeClr val="bg1"/>
                  </a:solidFill>
                  <a:prstDash val="solid"/>
                </a:ln>
                <a:effectLst>
                  <a:outerShdw blurRad="12700" dist="38100" dir="2700000" algn="tl" rotWithShape="0">
                    <a:schemeClr val="bg1">
                      <a:lumMod val="50000"/>
                    </a:schemeClr>
                  </a:outerShdw>
                </a:effectLst>
              </a:rPr>
            </a:br>
            <a:endParaRPr lang="mr-IN" dirty="0"/>
          </a:p>
        </p:txBody>
      </p:sp>
      <p:pic>
        <p:nvPicPr>
          <p:cNvPr id="4" name="Content Placeholder 3">
            <a:extLst>
              <a:ext uri="{FF2B5EF4-FFF2-40B4-BE49-F238E27FC236}">
                <a16:creationId xmlns:a16="http://schemas.microsoft.com/office/drawing/2014/main" xmlns="" id="{77FC9D42-A449-424D-B72F-3348FDFAB294}"/>
              </a:ext>
            </a:extLst>
          </p:cNvPr>
          <p:cNvPicPr>
            <a:picLocks noGrp="1" noChangeAspect="1"/>
          </p:cNvPicPr>
          <p:nvPr>
            <p:ph idx="1"/>
          </p:nvPr>
        </p:nvPicPr>
        <p:blipFill>
          <a:blip r:embed="rId2"/>
          <a:stretch>
            <a:fillRect/>
          </a:stretch>
        </p:blipFill>
        <p:spPr>
          <a:xfrm>
            <a:off x="751354" y="1926431"/>
            <a:ext cx="5712199" cy="3324225"/>
          </a:xfrm>
          <a:prstGeom prst="rect">
            <a:avLst/>
          </a:prstGeom>
        </p:spPr>
      </p:pic>
      <p:sp>
        <p:nvSpPr>
          <p:cNvPr id="5" name="Rectangle 4">
            <a:extLst>
              <a:ext uri="{FF2B5EF4-FFF2-40B4-BE49-F238E27FC236}">
                <a16:creationId xmlns:a16="http://schemas.microsoft.com/office/drawing/2014/main" xmlns="" id="{E96210B6-3636-4877-BEFD-13AB853DCA5A}"/>
              </a:ext>
            </a:extLst>
          </p:cNvPr>
          <p:cNvSpPr/>
          <p:nvPr/>
        </p:nvSpPr>
        <p:spPr>
          <a:xfrm>
            <a:off x="6364941" y="2228671"/>
            <a:ext cx="5611906" cy="1200329"/>
          </a:xfrm>
          <a:prstGeom prst="rect">
            <a:avLst/>
          </a:prstGeom>
        </p:spPr>
        <p:txBody>
          <a:bodyPr wrap="square">
            <a:spAutoFit/>
          </a:bodyPr>
          <a:lstStyle/>
          <a:p>
            <a:pPr marL="285750" indent="-285750">
              <a:buFont typeface="Wingdings" panose="05000000000000000000" pitchFamily="2" charset="2"/>
              <a:buChar char="v"/>
            </a:pPr>
            <a:r>
              <a:rPr lang="en-IN" dirty="0">
                <a:latin typeface="Calibri" panose="020F0502020204030204" pitchFamily="34" charset="0"/>
                <a:cs typeface="Calibri" panose="020F0502020204030204" pitchFamily="34" charset="0"/>
              </a:rPr>
              <a:t>As per confusion matrix, our goal is minimise the False Positives &amp; Negatives. Hence, Logistic Regression model was able to minimise False Negatives &amp; Positives but still we have to reduce it as much possible.</a:t>
            </a:r>
          </a:p>
        </p:txBody>
      </p:sp>
    </p:spTree>
    <p:extLst>
      <p:ext uri="{BB962C8B-B14F-4D97-AF65-F5344CB8AC3E}">
        <p14:creationId xmlns:p14="http://schemas.microsoft.com/office/powerpoint/2010/main" val="4282709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47376" y="895782"/>
            <a:ext cx="9022034" cy="1752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stretch>
            <a:fillRect/>
          </a:stretch>
        </p:blipFill>
        <p:spPr>
          <a:xfrm>
            <a:off x="447376" y="2793862"/>
            <a:ext cx="4650058" cy="24277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a:stretch>
            <a:fillRect/>
          </a:stretch>
        </p:blipFill>
        <p:spPr>
          <a:xfrm>
            <a:off x="6480970" y="2793862"/>
            <a:ext cx="4371975" cy="24277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122133" y="5310910"/>
            <a:ext cx="17089650" cy="923330"/>
          </a:xfrm>
          <a:prstGeom prst="rect">
            <a:avLst/>
          </a:prstGeom>
          <a:noFill/>
        </p:spPr>
        <p:txBody>
          <a:bodyPr wrap="square" rtlCol="0">
            <a:spAutoFit/>
          </a:bodyPr>
          <a:lstStyle/>
          <a:p>
            <a:r>
              <a:rPr lang="en-IN" dirty="0">
                <a:latin typeface="Calibri" panose="020F0502020204030204" pitchFamily="34" charset="0"/>
                <a:cs typeface="Calibri" panose="020F0502020204030204" pitchFamily="34" charset="0"/>
              </a:rPr>
              <a:t>As per classification report, we would try to maximise recall class 0, 1. Naive Bayes model’s recall value for class 0 is poor </a:t>
            </a:r>
          </a:p>
          <a:p>
            <a:r>
              <a:rPr lang="en-IN" dirty="0">
                <a:latin typeface="Calibri" panose="020F0502020204030204" pitchFamily="34" charset="0"/>
                <a:cs typeface="Calibri" panose="020F0502020204030204" pitchFamily="34" charset="0"/>
              </a:rPr>
              <a:t>compared to Logistic Regression model.</a:t>
            </a:r>
          </a:p>
          <a:p>
            <a:endParaRPr lang="en-IN" dirty="0"/>
          </a:p>
        </p:txBody>
      </p:sp>
      <p:sp>
        <p:nvSpPr>
          <p:cNvPr id="2" name="TextBox 1">
            <a:extLst>
              <a:ext uri="{FF2B5EF4-FFF2-40B4-BE49-F238E27FC236}">
                <a16:creationId xmlns:a16="http://schemas.microsoft.com/office/drawing/2014/main" xmlns="" id="{67F02290-D5EF-4190-9A46-5DBA9431CAF7}"/>
              </a:ext>
            </a:extLst>
          </p:cNvPr>
          <p:cNvSpPr txBox="1"/>
          <p:nvPr/>
        </p:nvSpPr>
        <p:spPr>
          <a:xfrm>
            <a:off x="1727200" y="221673"/>
            <a:ext cx="9022034" cy="584775"/>
          </a:xfrm>
          <a:prstGeom prst="rect">
            <a:avLst/>
          </a:prstGeom>
          <a:noFill/>
        </p:spPr>
        <p:txBody>
          <a:bodyPr wrap="square" rtlCol="0">
            <a:spAutoFit/>
          </a:bodyPr>
          <a:lstStyle/>
          <a:p>
            <a:r>
              <a:rPr lang="en-IN" sz="3200" dirty="0">
                <a:latin typeface="Arial Black" panose="020B0A04020102020204" pitchFamily="34" charset="0"/>
                <a:cs typeface="Calibri" panose="020F0502020204030204" pitchFamily="34" charset="0"/>
              </a:rPr>
              <a:t>Classification Report of All Model </a:t>
            </a:r>
            <a:endParaRPr lang="mr-IN" sz="3200" dirty="0">
              <a:latin typeface="Arial Black" panose="020B0A04020102020204" pitchFamily="34" charset="0"/>
            </a:endParaRPr>
          </a:p>
        </p:txBody>
      </p:sp>
    </p:spTree>
    <p:extLst>
      <p:ext uri="{BB962C8B-B14F-4D97-AF65-F5344CB8AC3E}">
        <p14:creationId xmlns:p14="http://schemas.microsoft.com/office/powerpoint/2010/main" val="184451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93" y="200545"/>
            <a:ext cx="11340353" cy="1325563"/>
          </a:xfrm>
        </p:spPr>
        <p:txBody>
          <a:bodyPr>
            <a:noAutofit/>
          </a:bodyPr>
          <a:lstStyle/>
          <a:p>
            <a:r>
              <a:rPr lang="en-IN" sz="2800" cap="none" dirty="0">
                <a:latin typeface="Arial Black" panose="020B0A04020102020204" pitchFamily="34" charset="0"/>
                <a:ea typeface="+mn-ea"/>
                <a:cs typeface="Calibri" panose="020F0502020204030204" pitchFamily="34" charset="0"/>
              </a:rPr>
              <a:t>Applying Sampling Techniques for Imbalancing Dataset</a:t>
            </a:r>
          </a:p>
        </p:txBody>
      </p:sp>
      <p:sp>
        <p:nvSpPr>
          <p:cNvPr id="3" name="Rectangle 2"/>
          <p:cNvSpPr/>
          <p:nvPr/>
        </p:nvSpPr>
        <p:spPr>
          <a:xfrm>
            <a:off x="521702" y="1425381"/>
            <a:ext cx="3174380" cy="1754326"/>
          </a:xfrm>
          <a:prstGeom prst="rect">
            <a:avLst/>
          </a:prstGeom>
        </p:spPr>
        <p:txBody>
          <a:bodyPr wrap="square">
            <a:spAutoFit/>
          </a:bodyPr>
          <a:lstStyle/>
          <a:p>
            <a:r>
              <a:rPr lang="en-IN" b="1" dirty="0">
                <a:ln w="9525">
                  <a:solidFill>
                    <a:schemeClr val="bg1"/>
                  </a:solidFill>
                  <a:prstDash val="solid"/>
                </a:ln>
                <a:latin typeface="Helvetica Neue"/>
              </a:rPr>
              <a:t>Sampling Techniques</a:t>
            </a:r>
          </a:p>
          <a:p>
            <a:endParaRPr lang="en-IN" b="1" dirty="0">
              <a:ln w="9525">
                <a:solidFill>
                  <a:schemeClr val="bg1"/>
                </a:solidFill>
                <a:prstDash val="solid"/>
              </a:ln>
              <a:effectLst>
                <a:outerShdw blurRad="12700" dist="38100" dir="2700000" algn="tl" rotWithShape="0">
                  <a:schemeClr val="bg1">
                    <a:lumMod val="50000"/>
                  </a:schemeClr>
                </a:outerShdw>
              </a:effectLst>
              <a:latin typeface="Helvetica Neue"/>
            </a:endParaRPr>
          </a:p>
          <a:p>
            <a:r>
              <a:rPr lang="en-IN" dirty="0">
                <a:latin typeface="Calibri" panose="020F0502020204030204" pitchFamily="34" charset="0"/>
                <a:cs typeface="Calibri" panose="020F0502020204030204" pitchFamily="34" charset="0"/>
              </a:rPr>
              <a:t>1)SMOTE</a:t>
            </a:r>
          </a:p>
          <a:p>
            <a:r>
              <a:rPr lang="en-IN" dirty="0">
                <a:latin typeface="Calibri" panose="020F0502020204030204" pitchFamily="34" charset="0"/>
                <a:cs typeface="Calibri" panose="020F0502020204030204" pitchFamily="34" charset="0"/>
              </a:rPr>
              <a:t>2)ADASYN</a:t>
            </a:r>
          </a:p>
          <a:p>
            <a:r>
              <a:rPr lang="en-IN" dirty="0">
                <a:latin typeface="Calibri" panose="020F0502020204030204" pitchFamily="34" charset="0"/>
                <a:cs typeface="Calibri" panose="020F0502020204030204" pitchFamily="34" charset="0"/>
              </a:rPr>
              <a:t>3)Random Under Sampler</a:t>
            </a:r>
          </a:p>
          <a:p>
            <a:r>
              <a:rPr lang="en-IN" dirty="0">
                <a:latin typeface="Calibri" panose="020F0502020204030204" pitchFamily="34" charset="0"/>
                <a:cs typeface="Calibri" panose="020F0502020204030204" pitchFamily="34" charset="0"/>
              </a:rPr>
              <a:t>4)</a:t>
            </a:r>
            <a:r>
              <a:rPr lang="en-IN" dirty="0" err="1">
                <a:latin typeface="Calibri" panose="020F0502020204030204" pitchFamily="34" charset="0"/>
                <a:cs typeface="Calibri" panose="020F0502020204030204" pitchFamily="34" charset="0"/>
              </a:rPr>
              <a:t>Tomek</a:t>
            </a:r>
            <a:r>
              <a:rPr lang="en-IN" dirty="0">
                <a:latin typeface="Calibri" panose="020F0502020204030204" pitchFamily="34" charset="0"/>
                <a:cs typeface="Calibri" panose="020F0502020204030204" pitchFamily="34" charset="0"/>
              </a:rPr>
              <a:t> Links</a:t>
            </a:r>
          </a:p>
        </p:txBody>
      </p:sp>
      <p:sp>
        <p:nvSpPr>
          <p:cNvPr id="4" name="Rectangle 3"/>
          <p:cNvSpPr/>
          <p:nvPr/>
        </p:nvSpPr>
        <p:spPr>
          <a:xfrm>
            <a:off x="179293" y="3678293"/>
            <a:ext cx="5916707" cy="1754326"/>
          </a:xfrm>
          <a:prstGeom prst="rect">
            <a:avLst/>
          </a:prstGeom>
        </p:spPr>
        <p:txBody>
          <a:bodyPr wrap="square">
            <a:spAutoFit/>
          </a:bodyPr>
          <a:lstStyle/>
          <a:p>
            <a:r>
              <a:rPr lang="en-IN" dirty="0">
                <a:latin typeface="Calibri" panose="020F0502020204030204" pitchFamily="34" charset="0"/>
                <a:cs typeface="Calibri" panose="020F0502020204030204" pitchFamily="34" charset="0"/>
              </a:rPr>
              <a:t>1) SMOTE: Synthetic Minority Over-sampling Technique</a:t>
            </a:r>
          </a:p>
          <a:p>
            <a:r>
              <a:rPr lang="en-IN" dirty="0">
                <a:latin typeface="Calibri" panose="020F0502020204030204" pitchFamily="34" charset="0"/>
                <a:cs typeface="Calibri" panose="020F0502020204030204" pitchFamily="34" charset="0"/>
              </a:rPr>
              <a:t>SMOTE works by selecting pair of minority class observations and then creating a synthetic point that lies on the line connecting these two. It is pretty liberal about selecting the minority points and may end up picking up minority points that are outliers.</a:t>
            </a:r>
          </a:p>
        </p:txBody>
      </p:sp>
      <p:pic>
        <p:nvPicPr>
          <p:cNvPr id="5" name="Picture 4"/>
          <p:cNvPicPr>
            <a:picLocks noChangeAspect="1"/>
          </p:cNvPicPr>
          <p:nvPr/>
        </p:nvPicPr>
        <p:blipFill>
          <a:blip r:embed="rId2"/>
          <a:stretch>
            <a:fillRect/>
          </a:stretch>
        </p:blipFill>
        <p:spPr>
          <a:xfrm>
            <a:off x="6489136" y="1041844"/>
            <a:ext cx="5523571" cy="4774312"/>
          </a:xfrm>
          <a:prstGeom prst="rect">
            <a:avLst/>
          </a:prstGeom>
        </p:spPr>
      </p:pic>
    </p:spTree>
    <p:extLst>
      <p:ext uri="{BB962C8B-B14F-4D97-AF65-F5344CB8AC3E}">
        <p14:creationId xmlns:p14="http://schemas.microsoft.com/office/powerpoint/2010/main" val="430126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9532" y="2004202"/>
            <a:ext cx="10515600" cy="4351338"/>
          </a:xfrm>
        </p:spPr>
        <p:txBody>
          <a:bodyPr/>
          <a:lstStyle/>
          <a:p>
            <a:r>
              <a:rPr lang="en-IN" sz="1600" dirty="0">
                <a:latin typeface="Calibri" panose="020F0502020204030204" pitchFamily="34" charset="0"/>
                <a:cs typeface="Calibri" panose="020F0502020204030204" pitchFamily="34" charset="0"/>
              </a:rPr>
              <a:t>In this project, our goal is what are the attribute that travellers are considering while selecting a hotel. With this manager can understand which element of there hotel influence more in forming a positive review and improve hotel brand image</a:t>
            </a:r>
            <a:r>
              <a:rPr lang="en-IN" dirty="0">
                <a:latin typeface="Calibri" panose="020F0502020204030204" pitchFamily="34" charset="0"/>
                <a:cs typeface="Calibri" panose="020F0502020204030204" pitchFamily="34" charset="0"/>
              </a:rPr>
              <a:t>.</a:t>
            </a:r>
          </a:p>
        </p:txBody>
      </p:sp>
      <p:sp>
        <p:nvSpPr>
          <p:cNvPr id="4" name="Rectangle 3"/>
          <p:cNvSpPr/>
          <p:nvPr/>
        </p:nvSpPr>
        <p:spPr>
          <a:xfrm>
            <a:off x="3517223" y="533614"/>
            <a:ext cx="4520404" cy="584775"/>
          </a:xfrm>
          <a:prstGeom prst="rect">
            <a:avLst/>
          </a:prstGeom>
          <a:noFill/>
        </p:spPr>
        <p:txBody>
          <a:bodyPr wrap="none" lIns="91440" tIns="45720" rIns="91440" bIns="45720">
            <a:spAutoFit/>
          </a:bodyPr>
          <a:lstStyle/>
          <a:p>
            <a:pPr algn="ctr"/>
            <a:r>
              <a:rPr lang="en-IN" sz="3200" dirty="0">
                <a:ln w="9525">
                  <a:solidFill>
                    <a:schemeClr val="bg1"/>
                  </a:solidFill>
                  <a:prstDash val="solid"/>
                </a:ln>
                <a:solidFill>
                  <a:schemeClr val="tx1">
                    <a:lumMod val="95000"/>
                    <a:lumOff val="5000"/>
                  </a:schemeClr>
                </a:solidFill>
                <a:latin typeface="Arial Black" panose="020B0A04020102020204" pitchFamily="34" charset="0"/>
                <a:ea typeface="+mj-ea"/>
                <a:cs typeface="+mj-cs"/>
              </a:rPr>
              <a:t>Problem Statement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2876" y="3494973"/>
            <a:ext cx="3580617" cy="2274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74028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0188" y="737331"/>
            <a:ext cx="3546122" cy="2857500"/>
          </a:xfrm>
          <a:prstGeom prst="rect">
            <a:avLst/>
          </a:prstGeom>
        </p:spPr>
      </p:pic>
      <p:pic>
        <p:nvPicPr>
          <p:cNvPr id="4" name="Picture 3"/>
          <p:cNvPicPr>
            <a:picLocks noChangeAspect="1"/>
          </p:cNvPicPr>
          <p:nvPr/>
        </p:nvPicPr>
        <p:blipFill>
          <a:blip r:embed="rId3"/>
          <a:stretch>
            <a:fillRect/>
          </a:stretch>
        </p:blipFill>
        <p:spPr>
          <a:xfrm>
            <a:off x="3768922" y="717094"/>
            <a:ext cx="3300899" cy="2877737"/>
          </a:xfrm>
          <a:prstGeom prst="rect">
            <a:avLst/>
          </a:prstGeom>
        </p:spPr>
      </p:pic>
      <p:sp>
        <p:nvSpPr>
          <p:cNvPr id="8" name="TextBox 7"/>
          <p:cNvSpPr txBox="1"/>
          <p:nvPr/>
        </p:nvSpPr>
        <p:spPr>
          <a:xfrm>
            <a:off x="335350" y="58598"/>
            <a:ext cx="6311856" cy="523220"/>
          </a:xfrm>
          <a:prstGeom prst="rect">
            <a:avLst/>
          </a:prstGeom>
          <a:noFill/>
        </p:spPr>
        <p:txBody>
          <a:bodyPr wrap="none" rtlCol="0">
            <a:spAutoFit/>
          </a:bodyPr>
          <a:lstStyle/>
          <a:p>
            <a:r>
              <a:rPr lang="en-IN" sz="2800" dirty="0">
                <a:latin typeface="Arial Black" panose="020B0A04020102020204" pitchFamily="34" charset="0"/>
                <a:cs typeface="Calibri" panose="020F0502020204030204" pitchFamily="34" charset="0"/>
              </a:rPr>
              <a:t>Confusion matrix for all models</a:t>
            </a:r>
          </a:p>
        </p:txBody>
      </p:sp>
      <p:pic>
        <p:nvPicPr>
          <p:cNvPr id="10" name="Picture 9"/>
          <p:cNvPicPr>
            <a:picLocks noChangeAspect="1"/>
          </p:cNvPicPr>
          <p:nvPr/>
        </p:nvPicPr>
        <p:blipFill>
          <a:blip r:embed="rId4"/>
          <a:stretch>
            <a:fillRect/>
          </a:stretch>
        </p:blipFill>
        <p:spPr>
          <a:xfrm>
            <a:off x="7192434" y="737331"/>
            <a:ext cx="4533900" cy="4086225"/>
          </a:xfrm>
          <a:prstGeom prst="rect">
            <a:avLst/>
          </a:prstGeom>
        </p:spPr>
      </p:pic>
      <p:sp>
        <p:nvSpPr>
          <p:cNvPr id="11" name="TextBox 10"/>
          <p:cNvSpPr txBox="1"/>
          <p:nvPr/>
        </p:nvSpPr>
        <p:spPr>
          <a:xfrm>
            <a:off x="7461956" y="304800"/>
            <a:ext cx="3655296" cy="400110"/>
          </a:xfrm>
          <a:prstGeom prst="rect">
            <a:avLst/>
          </a:prstGeom>
          <a:noFill/>
        </p:spPr>
        <p:txBody>
          <a:bodyPr wrap="none" rtlCol="0">
            <a:spAutoFit/>
          </a:bodyPr>
          <a:lstStyle/>
          <a:p>
            <a:r>
              <a:rPr lang="en-IN" sz="2000" dirty="0"/>
              <a:t>Classification report of all models</a:t>
            </a:r>
          </a:p>
        </p:txBody>
      </p:sp>
      <p:sp>
        <p:nvSpPr>
          <p:cNvPr id="12" name="Rectangle 11"/>
          <p:cNvSpPr/>
          <p:nvPr/>
        </p:nvSpPr>
        <p:spPr>
          <a:xfrm>
            <a:off x="894541" y="3582917"/>
            <a:ext cx="6096000" cy="369332"/>
          </a:xfrm>
          <a:prstGeom prst="rect">
            <a:avLst/>
          </a:prstGeom>
        </p:spPr>
        <p:txBody>
          <a:bodyPr>
            <a:spAutoFit/>
          </a:bodyPr>
          <a:lstStyle/>
          <a:p>
            <a:r>
              <a:rPr lang="en-IN" dirty="0" err="1"/>
              <a:t>ata</a:t>
            </a:r>
            <a:r>
              <a:rPr lang="en-IN" dirty="0"/>
              <a:t> with balanced accuracy score</a:t>
            </a:r>
          </a:p>
        </p:txBody>
      </p:sp>
      <p:sp>
        <p:nvSpPr>
          <p:cNvPr id="13" name="Rectangle 12"/>
          <p:cNvSpPr/>
          <p:nvPr/>
        </p:nvSpPr>
        <p:spPr>
          <a:xfrm>
            <a:off x="401648" y="3896893"/>
            <a:ext cx="5774338" cy="369332"/>
          </a:xfrm>
          <a:prstGeom prst="rect">
            <a:avLst/>
          </a:prstGeom>
        </p:spPr>
        <p:txBody>
          <a:bodyPr wrap="none">
            <a:spAutoFit/>
          </a:bodyPr>
          <a:lstStyle/>
          <a:p>
            <a:r>
              <a:rPr lang="en-IN" dirty="0"/>
              <a:t>Comparing the models imbalance &amp; Model </a:t>
            </a:r>
            <a:r>
              <a:rPr lang="en-IN" dirty="0" err="1"/>
              <a:t>Smote_Balanced</a:t>
            </a:r>
            <a:endParaRPr lang="en-IN" dirty="0"/>
          </a:p>
        </p:txBody>
      </p:sp>
      <p:pic>
        <p:nvPicPr>
          <p:cNvPr id="14" name="Picture 13"/>
          <p:cNvPicPr>
            <a:picLocks noChangeAspect="1"/>
          </p:cNvPicPr>
          <p:nvPr/>
        </p:nvPicPr>
        <p:blipFill>
          <a:blip r:embed="rId5"/>
          <a:stretch>
            <a:fillRect/>
          </a:stretch>
        </p:blipFill>
        <p:spPr>
          <a:xfrm>
            <a:off x="687377" y="4340635"/>
            <a:ext cx="4795485" cy="809625"/>
          </a:xfrm>
          <a:prstGeom prst="rect">
            <a:avLst/>
          </a:prstGeom>
        </p:spPr>
      </p:pic>
      <p:sp>
        <p:nvSpPr>
          <p:cNvPr id="15" name="Rectangle 14"/>
          <p:cNvSpPr/>
          <p:nvPr/>
        </p:nvSpPr>
        <p:spPr>
          <a:xfrm>
            <a:off x="401648" y="5224670"/>
            <a:ext cx="11142134" cy="923330"/>
          </a:xfrm>
          <a:prstGeom prst="rect">
            <a:avLst/>
          </a:prstGeom>
        </p:spPr>
        <p:txBody>
          <a:bodyPr wrap="square">
            <a:spAutoFit/>
          </a:bodyPr>
          <a:lstStyle/>
          <a:p>
            <a:r>
              <a:rPr lang="en-IN" dirty="0"/>
              <a:t>From above analysis, we can say that after applying the sampling method - smote technique to our data, the accuracy has improved by more than 30% for Naive Bayes model. also, the recall class 0, 1 has been </a:t>
            </a:r>
            <a:r>
              <a:rPr lang="en-IN" dirty="0" err="1"/>
              <a:t>been</a:t>
            </a:r>
            <a:r>
              <a:rPr lang="en-IN" dirty="0"/>
              <a:t> improved. but, smote has simply oversampled minority class ("Negatives - 0" in our case).</a:t>
            </a:r>
          </a:p>
        </p:txBody>
      </p:sp>
    </p:spTree>
    <p:extLst>
      <p:ext uri="{BB962C8B-B14F-4D97-AF65-F5344CB8AC3E}">
        <p14:creationId xmlns:p14="http://schemas.microsoft.com/office/powerpoint/2010/main" val="2126963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1152" y="152493"/>
            <a:ext cx="12507952" cy="836647"/>
          </a:xfrm>
        </p:spPr>
        <p:txBody>
          <a:bodyPr>
            <a:normAutofit fontScale="90000"/>
          </a:bodyPr>
          <a:lstStyle/>
          <a:p>
            <a:r>
              <a:rPr lang="en-IN" sz="2800" cap="none" dirty="0">
                <a:latin typeface="Arial Black" panose="020B0A04020102020204" pitchFamily="34" charset="0"/>
                <a:ea typeface="+mn-ea"/>
                <a:cs typeface="Calibri" panose="020F0502020204030204" pitchFamily="34" charset="0"/>
              </a:rPr>
              <a:t>Building Models With Balanced Data (Smote Resampled Data)</a:t>
            </a:r>
            <a:r>
              <a:rPr lang="en-IN" sz="2800" dirty="0">
                <a:latin typeface="Arial Black" panose="020B0A04020102020204" pitchFamily="34" charset="0"/>
                <a:ea typeface="+mn-ea"/>
                <a:cs typeface="Calibri" panose="020F0502020204030204" pitchFamily="34" charset="0"/>
              </a:rPr>
              <a:t/>
            </a:r>
            <a:br>
              <a:rPr lang="en-IN" sz="2800" dirty="0">
                <a:latin typeface="Arial Black" panose="020B0A04020102020204" pitchFamily="34" charset="0"/>
                <a:ea typeface="+mn-ea"/>
                <a:cs typeface="Calibri" panose="020F0502020204030204" pitchFamily="34" charset="0"/>
              </a:rPr>
            </a:br>
            <a:endParaRPr lang="en-IN" sz="2800" dirty="0">
              <a:latin typeface="Arial Black" panose="020B0A04020102020204" pitchFamily="34" charset="0"/>
              <a:ea typeface="+mn-ea"/>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73446" y="979066"/>
            <a:ext cx="6538679" cy="1571625"/>
          </a:xfrm>
          <a:prstGeom prst="rect">
            <a:avLst/>
          </a:prstGeom>
        </p:spPr>
      </p:pic>
      <p:sp>
        <p:nvSpPr>
          <p:cNvPr id="5" name="Rectangle 4"/>
          <p:cNvSpPr/>
          <p:nvPr/>
        </p:nvSpPr>
        <p:spPr>
          <a:xfrm>
            <a:off x="6696723" y="892753"/>
            <a:ext cx="5495277" cy="584775"/>
          </a:xfrm>
          <a:prstGeom prst="rect">
            <a:avLst/>
          </a:prstGeom>
        </p:spPr>
        <p:txBody>
          <a:bodyPr wrap="square">
            <a:spAutoFit/>
          </a:bodyPr>
          <a:lstStyle/>
          <a:p>
            <a:r>
              <a:rPr lang="en-IN" sz="1600" b="1" dirty="0">
                <a:ln w="9525">
                  <a:solidFill>
                    <a:schemeClr val="bg1"/>
                  </a:solidFill>
                  <a:prstDash val="solid"/>
                </a:ln>
                <a:latin typeface="Helvetica Neue"/>
              </a:rPr>
              <a:t>Model Building With Default Parameters &amp; </a:t>
            </a:r>
          </a:p>
          <a:p>
            <a:r>
              <a:rPr lang="en-IN" sz="1600" b="1" dirty="0">
                <a:ln w="9525">
                  <a:solidFill>
                    <a:schemeClr val="bg1"/>
                  </a:solidFill>
                  <a:prstDash val="solid"/>
                </a:ln>
                <a:latin typeface="Helvetica Neue"/>
              </a:rPr>
              <a:t>Smote_re-sampled Data</a:t>
            </a:r>
          </a:p>
        </p:txBody>
      </p:sp>
      <p:pic>
        <p:nvPicPr>
          <p:cNvPr id="6" name="Picture 5"/>
          <p:cNvPicPr>
            <a:picLocks noChangeAspect="1"/>
          </p:cNvPicPr>
          <p:nvPr/>
        </p:nvPicPr>
        <p:blipFill>
          <a:blip r:embed="rId3"/>
          <a:stretch>
            <a:fillRect/>
          </a:stretch>
        </p:blipFill>
        <p:spPr>
          <a:xfrm>
            <a:off x="6696723" y="1577648"/>
            <a:ext cx="5316856" cy="643520"/>
          </a:xfrm>
          <a:prstGeom prst="rect">
            <a:avLst/>
          </a:prstGeom>
        </p:spPr>
      </p:pic>
      <p:sp>
        <p:nvSpPr>
          <p:cNvPr id="7" name="Rectangle 6"/>
          <p:cNvSpPr/>
          <p:nvPr/>
        </p:nvSpPr>
        <p:spPr>
          <a:xfrm>
            <a:off x="284976" y="2812478"/>
            <a:ext cx="2467049" cy="338554"/>
          </a:xfrm>
          <a:prstGeom prst="rect">
            <a:avLst/>
          </a:prstGeom>
        </p:spPr>
        <p:txBody>
          <a:bodyPr wrap="square">
            <a:spAutoFit/>
          </a:bodyPr>
          <a:lstStyle/>
          <a:p>
            <a:r>
              <a:rPr lang="en-IN" sz="1600" b="1" dirty="0">
                <a:ln w="9525">
                  <a:solidFill>
                    <a:schemeClr val="bg1"/>
                  </a:solidFill>
                  <a:prstDash val="solid"/>
                </a:ln>
                <a:latin typeface="Helvetica Neue"/>
              </a:rPr>
              <a:t>Model Training</a:t>
            </a:r>
          </a:p>
        </p:txBody>
      </p:sp>
      <p:pic>
        <p:nvPicPr>
          <p:cNvPr id="8" name="Picture 7"/>
          <p:cNvPicPr>
            <a:picLocks noChangeAspect="1"/>
          </p:cNvPicPr>
          <p:nvPr/>
        </p:nvPicPr>
        <p:blipFill>
          <a:blip r:embed="rId4"/>
          <a:stretch>
            <a:fillRect/>
          </a:stretch>
        </p:blipFill>
        <p:spPr>
          <a:xfrm>
            <a:off x="284976" y="4919254"/>
            <a:ext cx="3638550" cy="1230750"/>
          </a:xfrm>
          <a:prstGeom prst="rect">
            <a:avLst/>
          </a:prstGeom>
        </p:spPr>
      </p:pic>
      <p:pic>
        <p:nvPicPr>
          <p:cNvPr id="9" name="Picture 8"/>
          <p:cNvPicPr>
            <a:picLocks noChangeAspect="1"/>
          </p:cNvPicPr>
          <p:nvPr/>
        </p:nvPicPr>
        <p:blipFill>
          <a:blip r:embed="rId5"/>
          <a:stretch>
            <a:fillRect/>
          </a:stretch>
        </p:blipFill>
        <p:spPr>
          <a:xfrm>
            <a:off x="5602676" y="2605594"/>
            <a:ext cx="6457245" cy="4099913"/>
          </a:xfrm>
          <a:prstGeom prst="rect">
            <a:avLst/>
          </a:prstGeom>
        </p:spPr>
      </p:pic>
      <p:pic>
        <p:nvPicPr>
          <p:cNvPr id="11" name="Picture 10"/>
          <p:cNvPicPr>
            <a:picLocks noChangeAspect="1"/>
          </p:cNvPicPr>
          <p:nvPr/>
        </p:nvPicPr>
        <p:blipFill>
          <a:blip r:embed="rId6"/>
          <a:stretch>
            <a:fillRect/>
          </a:stretch>
        </p:blipFill>
        <p:spPr>
          <a:xfrm>
            <a:off x="294785" y="3192885"/>
            <a:ext cx="3048000" cy="1114425"/>
          </a:xfrm>
          <a:prstGeom prst="rect">
            <a:avLst/>
          </a:prstGeom>
        </p:spPr>
      </p:pic>
      <p:sp>
        <p:nvSpPr>
          <p:cNvPr id="12" name="Rectangle 11"/>
          <p:cNvSpPr/>
          <p:nvPr/>
        </p:nvSpPr>
        <p:spPr>
          <a:xfrm>
            <a:off x="284976" y="4511304"/>
            <a:ext cx="2849626" cy="338554"/>
          </a:xfrm>
          <a:prstGeom prst="rect">
            <a:avLst/>
          </a:prstGeom>
        </p:spPr>
        <p:txBody>
          <a:bodyPr wrap="none">
            <a:spAutoFit/>
          </a:bodyPr>
          <a:lstStyle/>
          <a:p>
            <a:r>
              <a:rPr lang="en-IN" sz="1600" b="1" dirty="0">
                <a:ln w="9525">
                  <a:solidFill>
                    <a:schemeClr val="bg1"/>
                  </a:solidFill>
                  <a:prstDash val="solid"/>
                </a:ln>
                <a:latin typeface="Helvetica Neue"/>
              </a:rPr>
              <a:t>Model Testing &amp; Evaluation</a:t>
            </a:r>
          </a:p>
        </p:txBody>
      </p:sp>
    </p:spTree>
    <p:extLst>
      <p:ext uri="{BB962C8B-B14F-4D97-AF65-F5344CB8AC3E}">
        <p14:creationId xmlns:p14="http://schemas.microsoft.com/office/powerpoint/2010/main" val="315855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512030" y="-95496"/>
            <a:ext cx="10364184" cy="1032113"/>
          </a:xfrm>
        </p:spPr>
        <p:txBody>
          <a:bodyPr>
            <a:normAutofit fontScale="90000"/>
          </a:bodyPr>
          <a:lstStyle/>
          <a:p>
            <a:r>
              <a:rPr lang="en-IN" sz="2800" cap="none" dirty="0">
                <a:latin typeface="Arial Black" panose="020B0A04020102020204" pitchFamily="34" charset="0"/>
                <a:ea typeface="+mn-ea"/>
                <a:cs typeface="Calibri" panose="020F0502020204030204" pitchFamily="34" charset="0"/>
              </a:rPr>
              <a:t/>
            </a:r>
            <a:br>
              <a:rPr lang="en-IN" sz="2800" cap="none" dirty="0">
                <a:latin typeface="Arial Black" panose="020B0A04020102020204" pitchFamily="34" charset="0"/>
                <a:ea typeface="+mn-ea"/>
                <a:cs typeface="Calibri" panose="020F0502020204030204" pitchFamily="34" charset="0"/>
              </a:rPr>
            </a:br>
            <a:r>
              <a:rPr lang="en-IN" sz="2800" cap="none" dirty="0">
                <a:latin typeface="Arial Black" panose="020B0A04020102020204" pitchFamily="34" charset="0"/>
                <a:ea typeface="+mn-ea"/>
                <a:cs typeface="Calibri" panose="020F0502020204030204" pitchFamily="34" charset="0"/>
              </a:rPr>
              <a:t>Adaptive Synthetic Sampling (ADASYN)</a:t>
            </a:r>
            <a:r>
              <a:rPr lang="en-IN" b="1" dirty="0"/>
              <a:t/>
            </a:r>
            <a:br>
              <a:rPr lang="en-IN" b="1" dirty="0"/>
            </a:br>
            <a:endParaRPr lang="en-IN" dirty="0"/>
          </a:p>
        </p:txBody>
      </p:sp>
      <p:sp>
        <p:nvSpPr>
          <p:cNvPr id="8" name="Rectangle 7"/>
          <p:cNvSpPr/>
          <p:nvPr/>
        </p:nvSpPr>
        <p:spPr>
          <a:xfrm>
            <a:off x="512030" y="976349"/>
            <a:ext cx="6096000" cy="1477328"/>
          </a:xfrm>
          <a:prstGeom prst="rect">
            <a:avLst/>
          </a:prstGeom>
        </p:spPr>
        <p:txBody>
          <a:bodyPr>
            <a:spAutoFit/>
          </a:bodyPr>
          <a:lstStyle/>
          <a:p>
            <a:pPr>
              <a:buFont typeface="Arial" panose="020B0604020202020204" pitchFamily="34" charset="0"/>
              <a:buChar char="•"/>
            </a:pPr>
            <a:r>
              <a:rPr lang="en-IN" dirty="0">
                <a:latin typeface="Calibri" panose="020F0502020204030204" pitchFamily="34" charset="0"/>
                <a:cs typeface="Calibri" panose="020F0502020204030204" pitchFamily="34" charset="0"/>
              </a:rPr>
              <a:t>It involves generating synthetic samples inversely proportional to the density of the examples in the minority class. That is, generate more synthetic examples in regions of the feature space where the density of minority examples is low, and fewer or none where the density is high.</a:t>
            </a:r>
          </a:p>
        </p:txBody>
      </p:sp>
      <p:pic>
        <p:nvPicPr>
          <p:cNvPr id="9" name="Picture 8"/>
          <p:cNvPicPr>
            <a:picLocks noChangeAspect="1"/>
          </p:cNvPicPr>
          <p:nvPr/>
        </p:nvPicPr>
        <p:blipFill>
          <a:blip r:embed="rId2"/>
          <a:stretch>
            <a:fillRect/>
          </a:stretch>
        </p:blipFill>
        <p:spPr>
          <a:xfrm>
            <a:off x="527825" y="2595525"/>
            <a:ext cx="4733925" cy="3286125"/>
          </a:xfrm>
          <a:prstGeom prst="rect">
            <a:avLst/>
          </a:prstGeom>
        </p:spPr>
      </p:pic>
      <p:sp>
        <p:nvSpPr>
          <p:cNvPr id="11" name="Rectangle 10"/>
          <p:cNvSpPr/>
          <p:nvPr/>
        </p:nvSpPr>
        <p:spPr>
          <a:xfrm>
            <a:off x="6497879" y="662781"/>
            <a:ext cx="5493812" cy="369332"/>
          </a:xfrm>
          <a:prstGeom prst="rect">
            <a:avLst/>
          </a:prstGeom>
        </p:spPr>
        <p:txBody>
          <a:bodyPr wrap="none">
            <a:spAutoFit/>
          </a:bodyPr>
          <a:lstStyle/>
          <a:p>
            <a:r>
              <a:rPr lang="en-IN" b="1" dirty="0">
                <a:ln w="9525">
                  <a:solidFill>
                    <a:schemeClr val="bg1"/>
                  </a:solidFill>
                  <a:prstDash val="solid"/>
                </a:ln>
                <a:solidFill>
                  <a:schemeClr val="tx1">
                    <a:lumMod val="95000"/>
                    <a:lumOff val="5000"/>
                  </a:schemeClr>
                </a:solidFill>
                <a:latin typeface="Helvetica Neue"/>
              </a:rPr>
              <a:t>   Building</a:t>
            </a:r>
            <a:r>
              <a:rPr lang="en-IN" b="1" dirty="0">
                <a:solidFill>
                  <a:schemeClr val="tx1">
                    <a:lumMod val="95000"/>
                    <a:lumOff val="5000"/>
                  </a:schemeClr>
                </a:solidFill>
                <a:latin typeface="Helvetica Neue"/>
              </a:rPr>
              <a:t> </a:t>
            </a:r>
            <a:r>
              <a:rPr lang="en-IN" b="1" dirty="0">
                <a:ln w="9525">
                  <a:solidFill>
                    <a:schemeClr val="bg1"/>
                  </a:solidFill>
                  <a:prstDash val="solid"/>
                </a:ln>
                <a:solidFill>
                  <a:schemeClr val="tx1">
                    <a:lumMod val="95000"/>
                    <a:lumOff val="5000"/>
                  </a:schemeClr>
                </a:solidFill>
                <a:latin typeface="Helvetica Neue"/>
              </a:rPr>
              <a:t>models with balanced data (ADASYN</a:t>
            </a:r>
            <a:r>
              <a:rPr lang="en-IN" b="1" dirty="0">
                <a:ln w="9525">
                  <a:solidFill>
                    <a:schemeClr val="bg1"/>
                  </a:solidFill>
                  <a:prstDash val="solid"/>
                </a:ln>
                <a:solidFill>
                  <a:schemeClr val="tx1">
                    <a:lumMod val="95000"/>
                    <a:lumOff val="5000"/>
                  </a:schemeClr>
                </a:solidFill>
                <a:effectLst>
                  <a:outerShdw blurRad="38100" dist="38100" dir="2700000" algn="tl">
                    <a:srgbClr val="000000">
                      <a:alpha val="43137"/>
                    </a:srgbClr>
                  </a:outerShdw>
                </a:effectLst>
                <a:latin typeface="Helvetica Neue"/>
              </a:rPr>
              <a:t>)</a:t>
            </a:r>
            <a:endParaRPr lang="en-IN" b="1" dirty="0">
              <a:solidFill>
                <a:schemeClr val="tx1">
                  <a:lumMod val="95000"/>
                  <a:lumOff val="5000"/>
                </a:schemeClr>
              </a:solidFill>
              <a:effectLst>
                <a:outerShdw blurRad="38100" dist="38100" dir="2700000" algn="tl">
                  <a:srgbClr val="000000">
                    <a:alpha val="43137"/>
                  </a:srgbClr>
                </a:outerShdw>
              </a:effectLst>
              <a:latin typeface="Helvetica Neue"/>
            </a:endParaRPr>
          </a:p>
        </p:txBody>
      </p:sp>
      <p:pic>
        <p:nvPicPr>
          <p:cNvPr id="12" name="Picture 11"/>
          <p:cNvPicPr>
            <a:picLocks noChangeAspect="1"/>
          </p:cNvPicPr>
          <p:nvPr/>
        </p:nvPicPr>
        <p:blipFill>
          <a:blip r:embed="rId3"/>
          <a:stretch>
            <a:fillRect/>
          </a:stretch>
        </p:blipFill>
        <p:spPr>
          <a:xfrm>
            <a:off x="6747943" y="1032113"/>
            <a:ext cx="5339928" cy="1685925"/>
          </a:xfrm>
          <a:prstGeom prst="rect">
            <a:avLst/>
          </a:prstGeom>
        </p:spPr>
      </p:pic>
      <p:pic>
        <p:nvPicPr>
          <p:cNvPr id="13" name="Picture 12"/>
          <p:cNvPicPr>
            <a:picLocks noChangeAspect="1"/>
          </p:cNvPicPr>
          <p:nvPr/>
        </p:nvPicPr>
        <p:blipFill>
          <a:blip r:embed="rId4"/>
          <a:stretch>
            <a:fillRect/>
          </a:stretch>
        </p:blipFill>
        <p:spPr>
          <a:xfrm>
            <a:off x="6747943" y="2823634"/>
            <a:ext cx="5276850" cy="1143000"/>
          </a:xfrm>
          <a:prstGeom prst="rect">
            <a:avLst/>
          </a:prstGeom>
        </p:spPr>
      </p:pic>
      <p:pic>
        <p:nvPicPr>
          <p:cNvPr id="14" name="Picture 13"/>
          <p:cNvPicPr>
            <a:picLocks noChangeAspect="1"/>
          </p:cNvPicPr>
          <p:nvPr/>
        </p:nvPicPr>
        <p:blipFill>
          <a:blip r:embed="rId5"/>
          <a:stretch>
            <a:fillRect/>
          </a:stretch>
        </p:blipFill>
        <p:spPr>
          <a:xfrm>
            <a:off x="5469290" y="4112660"/>
            <a:ext cx="2924175" cy="1768991"/>
          </a:xfrm>
          <a:prstGeom prst="rect">
            <a:avLst/>
          </a:prstGeom>
        </p:spPr>
      </p:pic>
      <p:pic>
        <p:nvPicPr>
          <p:cNvPr id="15" name="Picture 14"/>
          <p:cNvPicPr>
            <a:picLocks noChangeAspect="1"/>
          </p:cNvPicPr>
          <p:nvPr/>
        </p:nvPicPr>
        <p:blipFill>
          <a:blip r:embed="rId6"/>
          <a:stretch>
            <a:fillRect/>
          </a:stretch>
        </p:blipFill>
        <p:spPr>
          <a:xfrm>
            <a:off x="8576743" y="4112660"/>
            <a:ext cx="3448050" cy="1768991"/>
          </a:xfrm>
          <a:prstGeom prst="rect">
            <a:avLst/>
          </a:prstGeom>
        </p:spPr>
      </p:pic>
    </p:spTree>
    <p:extLst>
      <p:ext uri="{BB962C8B-B14F-4D97-AF65-F5344CB8AC3E}">
        <p14:creationId xmlns:p14="http://schemas.microsoft.com/office/powerpoint/2010/main" val="499295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3124" y="125948"/>
            <a:ext cx="7213417" cy="769434"/>
          </a:xfrm>
        </p:spPr>
        <p:txBody>
          <a:bodyPr>
            <a:normAutofit fontScale="90000"/>
          </a:bodyPr>
          <a:lstStyle/>
          <a:p>
            <a:pPr marL="342900" indent="-342900">
              <a:buFont typeface="Wingdings" panose="05000000000000000000" pitchFamily="2" charset="2"/>
              <a:buChar char="Ø"/>
            </a:pPr>
            <a:r>
              <a:rPr lang="en-IN" sz="2500" cap="none" dirty="0">
                <a:latin typeface="Arial Black" panose="020B0A04020102020204" pitchFamily="34" charset="0"/>
                <a:ea typeface="+mn-ea"/>
                <a:cs typeface="Calibri" panose="020F0502020204030204" pitchFamily="34" charset="0"/>
              </a:rPr>
              <a:t>Testing the ROC-AUC score for all models</a:t>
            </a:r>
          </a:p>
        </p:txBody>
      </p:sp>
      <p:pic>
        <p:nvPicPr>
          <p:cNvPr id="7" name="Picture 6"/>
          <p:cNvPicPr>
            <a:picLocks noChangeAspect="1"/>
          </p:cNvPicPr>
          <p:nvPr/>
        </p:nvPicPr>
        <p:blipFill>
          <a:blip r:embed="rId2"/>
          <a:stretch>
            <a:fillRect/>
          </a:stretch>
        </p:blipFill>
        <p:spPr>
          <a:xfrm>
            <a:off x="457000" y="814577"/>
            <a:ext cx="3981800" cy="1828800"/>
          </a:xfrm>
          <a:prstGeom prst="rect">
            <a:avLst/>
          </a:prstGeom>
        </p:spPr>
      </p:pic>
      <p:sp>
        <p:nvSpPr>
          <p:cNvPr id="8" name="Rectangle 7"/>
          <p:cNvSpPr/>
          <p:nvPr/>
        </p:nvSpPr>
        <p:spPr>
          <a:xfrm>
            <a:off x="6731908" y="442068"/>
            <a:ext cx="3906454" cy="369332"/>
          </a:xfrm>
          <a:prstGeom prst="rect">
            <a:avLst/>
          </a:prstGeom>
        </p:spPr>
        <p:txBody>
          <a:bodyPr wrap="none">
            <a:spAutoFit/>
          </a:bodyPr>
          <a:lstStyle/>
          <a:p>
            <a:r>
              <a:rPr lang="en-IN" dirty="0">
                <a:latin typeface="Calibri" panose="020F0502020204030204" pitchFamily="34" charset="0"/>
                <a:cs typeface="Calibri" panose="020F0502020204030204" pitchFamily="34" charset="0"/>
              </a:rPr>
              <a:t>Plotting Confusion Matrix for all models</a:t>
            </a:r>
          </a:p>
        </p:txBody>
      </p:sp>
      <p:pic>
        <p:nvPicPr>
          <p:cNvPr id="9" name="Picture 8"/>
          <p:cNvPicPr>
            <a:picLocks noChangeAspect="1"/>
          </p:cNvPicPr>
          <p:nvPr/>
        </p:nvPicPr>
        <p:blipFill>
          <a:blip r:embed="rId3"/>
          <a:stretch>
            <a:fillRect/>
          </a:stretch>
        </p:blipFill>
        <p:spPr>
          <a:xfrm>
            <a:off x="5617618" y="814577"/>
            <a:ext cx="3297741" cy="2475570"/>
          </a:xfrm>
          <a:prstGeom prst="rect">
            <a:avLst/>
          </a:prstGeom>
        </p:spPr>
      </p:pic>
      <p:pic>
        <p:nvPicPr>
          <p:cNvPr id="10" name="Picture 9"/>
          <p:cNvPicPr>
            <a:picLocks noChangeAspect="1"/>
          </p:cNvPicPr>
          <p:nvPr/>
        </p:nvPicPr>
        <p:blipFill>
          <a:blip r:embed="rId4"/>
          <a:stretch>
            <a:fillRect/>
          </a:stretch>
        </p:blipFill>
        <p:spPr>
          <a:xfrm>
            <a:off x="9003620" y="814577"/>
            <a:ext cx="2952750" cy="2475570"/>
          </a:xfrm>
          <a:prstGeom prst="rect">
            <a:avLst/>
          </a:prstGeom>
        </p:spPr>
      </p:pic>
      <p:sp>
        <p:nvSpPr>
          <p:cNvPr id="11" name="Rectangle 10"/>
          <p:cNvSpPr/>
          <p:nvPr/>
        </p:nvSpPr>
        <p:spPr>
          <a:xfrm>
            <a:off x="637148" y="2804618"/>
            <a:ext cx="3437031" cy="369332"/>
          </a:xfrm>
          <a:prstGeom prst="rect">
            <a:avLst/>
          </a:prstGeom>
        </p:spPr>
        <p:txBody>
          <a:bodyPr wrap="none">
            <a:spAutoFit/>
          </a:bodyPr>
          <a:lstStyle/>
          <a:p>
            <a:r>
              <a:rPr lang="en-IN" dirty="0">
                <a:latin typeface="Calibri" panose="020F0502020204030204" pitchFamily="34" charset="0"/>
                <a:cs typeface="Calibri" panose="020F0502020204030204" pitchFamily="34" charset="0"/>
              </a:rPr>
              <a:t>Classification Report for all Models</a:t>
            </a:r>
          </a:p>
        </p:txBody>
      </p:sp>
      <p:pic>
        <p:nvPicPr>
          <p:cNvPr id="12" name="Picture 11"/>
          <p:cNvPicPr>
            <a:picLocks noChangeAspect="1"/>
          </p:cNvPicPr>
          <p:nvPr/>
        </p:nvPicPr>
        <p:blipFill>
          <a:blip r:embed="rId5"/>
          <a:stretch>
            <a:fillRect/>
          </a:stretch>
        </p:blipFill>
        <p:spPr>
          <a:xfrm>
            <a:off x="431478" y="3176984"/>
            <a:ext cx="4457700" cy="2209947"/>
          </a:xfrm>
          <a:prstGeom prst="rect">
            <a:avLst/>
          </a:prstGeom>
        </p:spPr>
      </p:pic>
      <p:sp>
        <p:nvSpPr>
          <p:cNvPr id="13" name="Rectangle 12"/>
          <p:cNvSpPr/>
          <p:nvPr/>
        </p:nvSpPr>
        <p:spPr>
          <a:xfrm>
            <a:off x="5740477" y="3435650"/>
            <a:ext cx="6096000" cy="646331"/>
          </a:xfrm>
          <a:prstGeom prst="rect">
            <a:avLst/>
          </a:prstGeom>
        </p:spPr>
        <p:txBody>
          <a:bodyPr>
            <a:spAutoFit/>
          </a:bodyPr>
          <a:lstStyle/>
          <a:p>
            <a:r>
              <a:rPr lang="en-IN" dirty="0">
                <a:latin typeface="Calibri" panose="020F0502020204030204" pitchFamily="34" charset="0"/>
                <a:cs typeface="Calibri" panose="020F0502020204030204" pitchFamily="34" charset="0"/>
              </a:rPr>
              <a:t>Comparing the models imbalance &amp; model random-under-Sample Balance data with balanced accuracy score</a:t>
            </a:r>
          </a:p>
        </p:txBody>
      </p:sp>
      <p:pic>
        <p:nvPicPr>
          <p:cNvPr id="14" name="Picture 13"/>
          <p:cNvPicPr>
            <a:picLocks noChangeAspect="1"/>
          </p:cNvPicPr>
          <p:nvPr/>
        </p:nvPicPr>
        <p:blipFill>
          <a:blip r:embed="rId6"/>
          <a:stretch>
            <a:fillRect/>
          </a:stretch>
        </p:blipFill>
        <p:spPr>
          <a:xfrm>
            <a:off x="6934159" y="4049787"/>
            <a:ext cx="3962400" cy="1405054"/>
          </a:xfrm>
          <a:prstGeom prst="rect">
            <a:avLst/>
          </a:prstGeom>
        </p:spPr>
      </p:pic>
      <p:sp>
        <p:nvSpPr>
          <p:cNvPr id="15" name="Rectangle 14"/>
          <p:cNvSpPr/>
          <p:nvPr/>
        </p:nvSpPr>
        <p:spPr>
          <a:xfrm>
            <a:off x="260083" y="5522751"/>
            <a:ext cx="11223705" cy="646331"/>
          </a:xfrm>
          <a:prstGeom prst="rect">
            <a:avLst/>
          </a:prstGeom>
        </p:spPr>
        <p:txBody>
          <a:bodyPr wrap="square">
            <a:spAutoFit/>
          </a:bodyPr>
          <a:lstStyle/>
          <a:p>
            <a:r>
              <a:rPr lang="en-IN" dirty="0">
                <a:latin typeface="Calibri" panose="020F0502020204030204" pitchFamily="34" charset="0"/>
                <a:cs typeface="Calibri" panose="020F0502020204030204" pitchFamily="34" charset="0"/>
              </a:rPr>
              <a:t>From above analysis ,there's a minimal improvement in minority class compared to smote technique, even though the accuracy remained the same more or less.</a:t>
            </a:r>
          </a:p>
        </p:txBody>
      </p:sp>
    </p:spTree>
    <p:extLst>
      <p:ext uri="{BB962C8B-B14F-4D97-AF65-F5344CB8AC3E}">
        <p14:creationId xmlns:p14="http://schemas.microsoft.com/office/powerpoint/2010/main" val="1453826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220" y="108647"/>
            <a:ext cx="6655419" cy="928417"/>
          </a:xfrm>
        </p:spPr>
        <p:txBody>
          <a:bodyPr>
            <a:normAutofit fontScale="90000"/>
          </a:bodyPr>
          <a:lstStyle/>
          <a:p>
            <a:r>
              <a:rPr lang="en-IN" sz="2600" cap="none" dirty="0">
                <a:latin typeface="Arial Black" panose="020B0A04020102020204" pitchFamily="34" charset="0"/>
                <a:ea typeface="+mn-ea"/>
                <a:cs typeface="Calibri" panose="020F0502020204030204" pitchFamily="34" charset="0"/>
              </a:rPr>
              <a:t>Random Under Sampler </a:t>
            </a:r>
            <a:r>
              <a:rPr lang="en-IN" b="1" dirty="0">
                <a:ln w="9525">
                  <a:solidFill>
                    <a:schemeClr val="bg1"/>
                  </a:solidFill>
                  <a:prstDash val="solid"/>
                </a:ln>
                <a:effectLst>
                  <a:outerShdw blurRad="12700" dist="38100" dir="2700000" algn="tl" rotWithShape="0">
                    <a:schemeClr val="bg1">
                      <a:lumMod val="50000"/>
                    </a:schemeClr>
                  </a:outerShdw>
                </a:effectLst>
              </a:rPr>
              <a:t>:-</a:t>
            </a:r>
            <a:r>
              <a:rPr lang="en-IN" b="1" dirty="0"/>
              <a:t/>
            </a:r>
            <a:br>
              <a:rPr lang="en-IN" b="1" dirty="0"/>
            </a:br>
            <a:endParaRPr lang="en-IN" dirty="0"/>
          </a:p>
        </p:txBody>
      </p:sp>
      <p:sp>
        <p:nvSpPr>
          <p:cNvPr id="6" name="Rectangle 5"/>
          <p:cNvSpPr/>
          <p:nvPr/>
        </p:nvSpPr>
        <p:spPr>
          <a:xfrm>
            <a:off x="635619" y="657923"/>
            <a:ext cx="11407697" cy="923330"/>
          </a:xfrm>
          <a:prstGeom prst="rect">
            <a:avLst/>
          </a:prstGeom>
        </p:spPr>
        <p:txBody>
          <a:bodyPr wrap="square">
            <a:spAutoFit/>
          </a:bodyPr>
          <a:lstStyle/>
          <a:p>
            <a:r>
              <a:rPr lang="en-IN" dirty="0">
                <a:latin typeface="Calibri" panose="020F0502020204030204" pitchFamily="34" charset="0"/>
                <a:cs typeface="Calibri" panose="020F0502020204030204" pitchFamily="34" charset="0"/>
              </a:rPr>
              <a:t>A simple under-sampling technique is to under-sample the majority class randomly and uniformly. this can potentially lead to the loss of information. but if the examples of the majority class are near to others, this method might yield good results.</a:t>
            </a:r>
          </a:p>
        </p:txBody>
      </p:sp>
      <p:pic>
        <p:nvPicPr>
          <p:cNvPr id="7" name="Picture 6"/>
          <p:cNvPicPr>
            <a:picLocks noChangeAspect="1"/>
          </p:cNvPicPr>
          <p:nvPr/>
        </p:nvPicPr>
        <p:blipFill>
          <a:blip r:embed="rId2"/>
          <a:stretch>
            <a:fillRect/>
          </a:stretch>
        </p:blipFill>
        <p:spPr>
          <a:xfrm>
            <a:off x="220353" y="1695450"/>
            <a:ext cx="5427412" cy="2790825"/>
          </a:xfrm>
          <a:prstGeom prst="rect">
            <a:avLst/>
          </a:prstGeom>
        </p:spPr>
      </p:pic>
      <p:pic>
        <p:nvPicPr>
          <p:cNvPr id="8" name="Picture 7"/>
          <p:cNvPicPr>
            <a:picLocks noChangeAspect="1"/>
          </p:cNvPicPr>
          <p:nvPr/>
        </p:nvPicPr>
        <p:blipFill>
          <a:blip r:embed="rId3"/>
          <a:stretch>
            <a:fillRect/>
          </a:stretch>
        </p:blipFill>
        <p:spPr>
          <a:xfrm>
            <a:off x="220353" y="4602446"/>
            <a:ext cx="7905750" cy="2114550"/>
          </a:xfrm>
          <a:prstGeom prst="rect">
            <a:avLst/>
          </a:prstGeom>
        </p:spPr>
      </p:pic>
      <p:pic>
        <p:nvPicPr>
          <p:cNvPr id="9" name="Picture 8"/>
          <p:cNvPicPr>
            <a:picLocks noChangeAspect="1"/>
          </p:cNvPicPr>
          <p:nvPr/>
        </p:nvPicPr>
        <p:blipFill>
          <a:blip r:embed="rId4"/>
          <a:stretch>
            <a:fillRect/>
          </a:stretch>
        </p:blipFill>
        <p:spPr>
          <a:xfrm>
            <a:off x="5785857" y="1695450"/>
            <a:ext cx="5772150" cy="1104900"/>
          </a:xfrm>
          <a:prstGeom prst="rect">
            <a:avLst/>
          </a:prstGeom>
        </p:spPr>
      </p:pic>
      <p:pic>
        <p:nvPicPr>
          <p:cNvPr id="10" name="Picture 9"/>
          <p:cNvPicPr>
            <a:picLocks noChangeAspect="1"/>
          </p:cNvPicPr>
          <p:nvPr/>
        </p:nvPicPr>
        <p:blipFill>
          <a:blip r:embed="rId5"/>
          <a:stretch>
            <a:fillRect/>
          </a:stretch>
        </p:blipFill>
        <p:spPr>
          <a:xfrm>
            <a:off x="5785857" y="2963210"/>
            <a:ext cx="4828355" cy="1476375"/>
          </a:xfrm>
          <a:prstGeom prst="rect">
            <a:avLst/>
          </a:prstGeom>
        </p:spPr>
      </p:pic>
      <p:pic>
        <p:nvPicPr>
          <p:cNvPr id="11" name="Picture 10"/>
          <p:cNvPicPr>
            <a:picLocks noChangeAspect="1"/>
          </p:cNvPicPr>
          <p:nvPr/>
        </p:nvPicPr>
        <p:blipFill>
          <a:blip r:embed="rId6"/>
          <a:stretch>
            <a:fillRect/>
          </a:stretch>
        </p:blipFill>
        <p:spPr>
          <a:xfrm>
            <a:off x="8256665" y="4602445"/>
            <a:ext cx="3124200" cy="2114551"/>
          </a:xfrm>
          <a:prstGeom prst="rect">
            <a:avLst/>
          </a:prstGeom>
        </p:spPr>
      </p:pic>
    </p:spTree>
    <p:extLst>
      <p:ext uri="{BB962C8B-B14F-4D97-AF65-F5344CB8AC3E}">
        <p14:creationId xmlns:p14="http://schemas.microsoft.com/office/powerpoint/2010/main" val="1908118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259"/>
            <a:ext cx="10480288" cy="903249"/>
          </a:xfrm>
        </p:spPr>
        <p:txBody>
          <a:bodyPr>
            <a:normAutofit/>
          </a:bodyPr>
          <a:lstStyle/>
          <a:p>
            <a:r>
              <a:rPr lang="en-IN" sz="2300" cap="none" dirty="0">
                <a:latin typeface="Arial Black" panose="020B0A04020102020204" pitchFamily="34" charset="0"/>
                <a:ea typeface="+mn-ea"/>
                <a:cs typeface="Calibri" panose="020F0502020204030204" pitchFamily="34" charset="0"/>
              </a:rPr>
              <a:t>  Testing the balanced accuracy for all M</a:t>
            </a:r>
            <a:r>
              <a:rPr lang="en-IN" sz="1800" b="1" dirty="0">
                <a:latin typeface="Calibri" panose="020F0502020204030204" pitchFamily="34" charset="0"/>
                <a:ea typeface="+mn-ea"/>
                <a:cs typeface="Calibri" panose="020F0502020204030204" pitchFamily="34" charset="0"/>
              </a:rPr>
              <a:t>ode</a:t>
            </a:r>
            <a:r>
              <a:rPr lang="en-IN" sz="2300" cap="none" dirty="0">
                <a:latin typeface="Arial Black" panose="020B0A04020102020204" pitchFamily="34" charset="0"/>
                <a:ea typeface="+mn-ea"/>
                <a:cs typeface="Calibri" panose="020F0502020204030204" pitchFamily="34" charset="0"/>
              </a:rPr>
              <a:t>ls</a:t>
            </a:r>
          </a:p>
        </p:txBody>
      </p:sp>
      <p:pic>
        <p:nvPicPr>
          <p:cNvPr id="3" name="Picture 2"/>
          <p:cNvPicPr>
            <a:picLocks noChangeAspect="1"/>
          </p:cNvPicPr>
          <p:nvPr/>
        </p:nvPicPr>
        <p:blipFill>
          <a:blip r:embed="rId2"/>
          <a:stretch>
            <a:fillRect/>
          </a:stretch>
        </p:blipFill>
        <p:spPr>
          <a:xfrm>
            <a:off x="409363" y="650838"/>
            <a:ext cx="3996900" cy="1181066"/>
          </a:xfrm>
          <a:prstGeom prst="rect">
            <a:avLst/>
          </a:prstGeom>
        </p:spPr>
      </p:pic>
      <p:sp>
        <p:nvSpPr>
          <p:cNvPr id="4" name="Rectangle 3"/>
          <p:cNvSpPr/>
          <p:nvPr/>
        </p:nvSpPr>
        <p:spPr>
          <a:xfrm>
            <a:off x="6438200" y="442621"/>
            <a:ext cx="3906454" cy="369332"/>
          </a:xfrm>
          <a:prstGeom prst="rect">
            <a:avLst/>
          </a:prstGeom>
        </p:spPr>
        <p:txBody>
          <a:bodyPr wrap="none">
            <a:spAutoFit/>
          </a:bodyPr>
          <a:lstStyle/>
          <a:p>
            <a:r>
              <a:rPr lang="en-IN" dirty="0">
                <a:latin typeface="Calibri" panose="020F0502020204030204" pitchFamily="34" charset="0"/>
                <a:cs typeface="Calibri" panose="020F0502020204030204" pitchFamily="34" charset="0"/>
              </a:rPr>
              <a:t>Plotting Confusion Matrix for all models</a:t>
            </a:r>
          </a:p>
        </p:txBody>
      </p:sp>
      <p:pic>
        <p:nvPicPr>
          <p:cNvPr id="5" name="Picture 4"/>
          <p:cNvPicPr>
            <a:picLocks noChangeAspect="1"/>
          </p:cNvPicPr>
          <p:nvPr/>
        </p:nvPicPr>
        <p:blipFill>
          <a:blip r:embed="rId3"/>
          <a:stretch>
            <a:fillRect/>
          </a:stretch>
        </p:blipFill>
        <p:spPr>
          <a:xfrm>
            <a:off x="5565864" y="926030"/>
            <a:ext cx="3278458" cy="2529238"/>
          </a:xfrm>
          <a:prstGeom prst="rect">
            <a:avLst/>
          </a:prstGeom>
        </p:spPr>
      </p:pic>
      <p:pic>
        <p:nvPicPr>
          <p:cNvPr id="6" name="Picture 5"/>
          <p:cNvPicPr>
            <a:picLocks noChangeAspect="1"/>
          </p:cNvPicPr>
          <p:nvPr/>
        </p:nvPicPr>
        <p:blipFill>
          <a:blip r:embed="rId4"/>
          <a:stretch>
            <a:fillRect/>
          </a:stretch>
        </p:blipFill>
        <p:spPr>
          <a:xfrm>
            <a:off x="8987200" y="915139"/>
            <a:ext cx="3057680" cy="2529238"/>
          </a:xfrm>
          <a:prstGeom prst="rect">
            <a:avLst/>
          </a:prstGeom>
        </p:spPr>
      </p:pic>
      <p:sp>
        <p:nvSpPr>
          <p:cNvPr id="7" name="Rectangle 6"/>
          <p:cNvSpPr/>
          <p:nvPr/>
        </p:nvSpPr>
        <p:spPr>
          <a:xfrm>
            <a:off x="685480" y="1810890"/>
            <a:ext cx="3770456" cy="369332"/>
          </a:xfrm>
          <a:prstGeom prst="rect">
            <a:avLst/>
          </a:prstGeom>
        </p:spPr>
        <p:txBody>
          <a:bodyPr wrap="none">
            <a:spAutoFit/>
          </a:bodyPr>
          <a:lstStyle/>
          <a:p>
            <a:pPr marL="342900" indent="-342900">
              <a:buFont typeface="Wingdings" panose="05000000000000000000" pitchFamily="2" charset="2"/>
              <a:buChar char="Ø"/>
            </a:pPr>
            <a:r>
              <a:rPr lang="en-IN" dirty="0">
                <a:latin typeface="Calibri" panose="020F0502020204030204" pitchFamily="34" charset="0"/>
                <a:cs typeface="Calibri" panose="020F0502020204030204" pitchFamily="34" charset="0"/>
              </a:rPr>
              <a:t>Classification Report for all models</a:t>
            </a:r>
          </a:p>
        </p:txBody>
      </p:sp>
      <p:pic>
        <p:nvPicPr>
          <p:cNvPr id="8" name="Picture 7"/>
          <p:cNvPicPr>
            <a:picLocks noChangeAspect="1"/>
          </p:cNvPicPr>
          <p:nvPr/>
        </p:nvPicPr>
        <p:blipFill>
          <a:blip r:embed="rId5"/>
          <a:stretch>
            <a:fillRect/>
          </a:stretch>
        </p:blipFill>
        <p:spPr>
          <a:xfrm>
            <a:off x="405818" y="2287864"/>
            <a:ext cx="4495800" cy="3090110"/>
          </a:xfrm>
          <a:prstGeom prst="rect">
            <a:avLst/>
          </a:prstGeom>
        </p:spPr>
      </p:pic>
      <p:sp>
        <p:nvSpPr>
          <p:cNvPr id="9" name="Rectangle 8"/>
          <p:cNvSpPr/>
          <p:nvPr/>
        </p:nvSpPr>
        <p:spPr>
          <a:xfrm>
            <a:off x="5531235" y="3536077"/>
            <a:ext cx="6096000" cy="646331"/>
          </a:xfrm>
          <a:prstGeom prst="rect">
            <a:avLst/>
          </a:prstGeom>
        </p:spPr>
        <p:txBody>
          <a:bodyPr>
            <a:spAutoFit/>
          </a:bodyPr>
          <a:lstStyle/>
          <a:p>
            <a:r>
              <a:rPr lang="en-IN" dirty="0">
                <a:latin typeface="Calibri" panose="020F0502020204030204" pitchFamily="34" charset="0"/>
                <a:cs typeface="Calibri" panose="020F0502020204030204" pitchFamily="34" charset="0"/>
              </a:rPr>
              <a:t>Comparing the models imbalance &amp; model random-under-sampler _ balance data with balanced accuracy score</a:t>
            </a:r>
          </a:p>
        </p:txBody>
      </p:sp>
      <p:pic>
        <p:nvPicPr>
          <p:cNvPr id="10" name="Picture 9"/>
          <p:cNvPicPr>
            <a:picLocks noChangeAspect="1"/>
          </p:cNvPicPr>
          <p:nvPr/>
        </p:nvPicPr>
        <p:blipFill>
          <a:blip r:embed="rId6"/>
          <a:stretch>
            <a:fillRect/>
          </a:stretch>
        </p:blipFill>
        <p:spPr>
          <a:xfrm>
            <a:off x="6967900" y="4182408"/>
            <a:ext cx="4038600" cy="1183811"/>
          </a:xfrm>
          <a:prstGeom prst="rect">
            <a:avLst/>
          </a:prstGeom>
        </p:spPr>
      </p:pic>
      <p:sp>
        <p:nvSpPr>
          <p:cNvPr id="11" name="Rectangle 10"/>
          <p:cNvSpPr/>
          <p:nvPr/>
        </p:nvSpPr>
        <p:spPr>
          <a:xfrm>
            <a:off x="0" y="5258497"/>
            <a:ext cx="12258291" cy="1508105"/>
          </a:xfrm>
          <a:prstGeom prst="rect">
            <a:avLst/>
          </a:prstGeom>
          <a:noFill/>
        </p:spPr>
        <p:txBody>
          <a:bodyPr wrap="square">
            <a:spAutoFit/>
          </a:bodyPr>
          <a:lstStyle/>
          <a:p>
            <a:endParaRPr lang="en-IN" dirty="0">
              <a:latin typeface="Calibri" panose="020F0502020204030204" pitchFamily="34" charset="0"/>
              <a:cs typeface="Calibri" panose="020F0502020204030204" pitchFamily="34" charset="0"/>
            </a:endParaRPr>
          </a:p>
          <a:p>
            <a:pPr>
              <a:buFont typeface="Arial" panose="020B0604020202020204" pitchFamily="34" charset="0"/>
              <a:buChar char="•"/>
            </a:pPr>
            <a:r>
              <a:rPr lang="en-IN" dirty="0">
                <a:latin typeface="Calibri" panose="020F0502020204030204" pitchFamily="34" charset="0"/>
                <a:cs typeface="Calibri" panose="020F0502020204030204" pitchFamily="34" charset="0"/>
              </a:rPr>
              <a:t>The majority class data has been brought down close to minority class.</a:t>
            </a:r>
          </a:p>
          <a:p>
            <a:pPr>
              <a:buFont typeface="Arial" panose="020B0604020202020204" pitchFamily="34" charset="0"/>
              <a:buChar char="•"/>
            </a:pPr>
            <a:r>
              <a:rPr lang="en-IN" dirty="0">
                <a:latin typeface="Calibri" panose="020F0502020204030204" pitchFamily="34" charset="0"/>
                <a:cs typeface="Calibri" panose="020F0502020204030204" pitchFamily="34" charset="0"/>
              </a:rPr>
              <a:t>There's a decrement in the accuracy for Logistic Regression as well as the Naive Bayes accuracy scores compared to smote data accuracy score.</a:t>
            </a:r>
          </a:p>
          <a:p>
            <a:pPr>
              <a:buFont typeface="Arial" panose="020B0604020202020204" pitchFamily="34" charset="0"/>
              <a:buChar char="•"/>
            </a:pPr>
            <a:r>
              <a:rPr lang="en-IN" dirty="0">
                <a:latin typeface="Calibri" panose="020F0502020204030204" pitchFamily="34" charset="0"/>
                <a:cs typeface="Calibri" panose="020F0502020204030204" pitchFamily="34" charset="0"/>
              </a:rPr>
              <a:t>Let's try with the another down sampling technique</a:t>
            </a:r>
            <a:r>
              <a:rPr lang="en-IN"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rPr>
              <a:t>.</a:t>
            </a:r>
            <a:endParaRPr lang="en-IN" b="1" i="0"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Helvetica Neue"/>
            </a:endParaRPr>
          </a:p>
        </p:txBody>
      </p:sp>
    </p:spTree>
    <p:extLst>
      <p:ext uri="{BB962C8B-B14F-4D97-AF65-F5344CB8AC3E}">
        <p14:creationId xmlns:p14="http://schemas.microsoft.com/office/powerpoint/2010/main" val="2497223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267244" cy="824089"/>
          </a:xfrm>
        </p:spPr>
        <p:txBody>
          <a:bodyPr/>
          <a:lstStyle/>
          <a:p>
            <a:r>
              <a:rPr lang="en-IN" b="1" dirty="0">
                <a:ln w="9525">
                  <a:solidFill>
                    <a:schemeClr val="bg1"/>
                  </a:solidFill>
                  <a:prstDash val="solid"/>
                </a:ln>
                <a:effectLst>
                  <a:outerShdw blurRad="12700" dist="38100" dir="2700000" algn="tl" rotWithShape="0">
                    <a:schemeClr val="bg1">
                      <a:lumMod val="50000"/>
                    </a:schemeClr>
                  </a:outerShdw>
                </a:effectLst>
              </a:rPr>
              <a:t>                                    </a:t>
            </a:r>
            <a:r>
              <a:rPr lang="en-IN" sz="2300" cap="none" dirty="0">
                <a:latin typeface="Arial Black" panose="020B0A04020102020204" pitchFamily="34" charset="0"/>
                <a:ea typeface="+mn-ea"/>
                <a:cs typeface="Calibri" panose="020F0502020204030204" pitchFamily="34" charset="0"/>
              </a:rPr>
              <a:t>Tomek Links</a:t>
            </a:r>
          </a:p>
        </p:txBody>
      </p:sp>
      <p:sp>
        <p:nvSpPr>
          <p:cNvPr id="3" name="Rectangle 2"/>
          <p:cNvSpPr/>
          <p:nvPr/>
        </p:nvSpPr>
        <p:spPr>
          <a:xfrm>
            <a:off x="268941" y="824089"/>
            <a:ext cx="11448925" cy="646331"/>
          </a:xfrm>
          <a:prstGeom prst="rect">
            <a:avLst/>
          </a:prstGeom>
        </p:spPr>
        <p:txBody>
          <a:bodyPr wrap="square">
            <a:spAutoFit/>
          </a:bodyPr>
          <a:lstStyle/>
          <a:p>
            <a:r>
              <a:rPr lang="en-IN" dirty="0" err="1">
                <a:latin typeface="Calibri" panose="020F0502020204030204" pitchFamily="34" charset="0"/>
                <a:cs typeface="Calibri" panose="020F0502020204030204" pitchFamily="34" charset="0"/>
              </a:rPr>
              <a:t>Tomek</a:t>
            </a:r>
            <a:r>
              <a:rPr lang="en-IN" dirty="0">
                <a:latin typeface="Calibri" panose="020F0502020204030204" pitchFamily="34" charset="0"/>
                <a:cs typeface="Calibri" panose="020F0502020204030204" pitchFamily="34" charset="0"/>
              </a:rPr>
              <a:t> Links ability to remove the data that are identified as </a:t>
            </a:r>
            <a:r>
              <a:rPr lang="en-IN" dirty="0" err="1">
                <a:latin typeface="Calibri" panose="020F0502020204030204" pitchFamily="34" charset="0"/>
                <a:cs typeface="Calibri" panose="020F0502020204030204" pitchFamily="34" charset="0"/>
              </a:rPr>
              <a:t>Tomek</a:t>
            </a:r>
            <a:r>
              <a:rPr lang="en-IN" dirty="0">
                <a:latin typeface="Calibri" panose="020F0502020204030204" pitchFamily="34" charset="0"/>
                <a:cs typeface="Calibri" panose="020F0502020204030204" pitchFamily="34" charset="0"/>
              </a:rPr>
              <a:t> links from the majority class (that is, samples of data from the majority class that is closest with the minority class data)</a:t>
            </a:r>
          </a:p>
        </p:txBody>
      </p:sp>
      <p:pic>
        <p:nvPicPr>
          <p:cNvPr id="4" name="Picture 3"/>
          <p:cNvPicPr>
            <a:picLocks noChangeAspect="1"/>
          </p:cNvPicPr>
          <p:nvPr/>
        </p:nvPicPr>
        <p:blipFill>
          <a:blip r:embed="rId2"/>
          <a:stretch>
            <a:fillRect/>
          </a:stretch>
        </p:blipFill>
        <p:spPr>
          <a:xfrm>
            <a:off x="149401" y="1582935"/>
            <a:ext cx="4600575" cy="3219450"/>
          </a:xfrm>
          <a:prstGeom prst="rect">
            <a:avLst/>
          </a:prstGeom>
        </p:spPr>
      </p:pic>
      <p:pic>
        <p:nvPicPr>
          <p:cNvPr id="5" name="Picture 4"/>
          <p:cNvPicPr>
            <a:picLocks noChangeAspect="1"/>
          </p:cNvPicPr>
          <p:nvPr/>
        </p:nvPicPr>
        <p:blipFill>
          <a:blip r:embed="rId3"/>
          <a:stretch>
            <a:fillRect/>
          </a:stretch>
        </p:blipFill>
        <p:spPr>
          <a:xfrm>
            <a:off x="149401" y="4914900"/>
            <a:ext cx="7131932" cy="1782983"/>
          </a:xfrm>
          <a:prstGeom prst="rect">
            <a:avLst/>
          </a:prstGeom>
        </p:spPr>
      </p:pic>
      <p:pic>
        <p:nvPicPr>
          <p:cNvPr id="6" name="Picture 5"/>
          <p:cNvPicPr>
            <a:picLocks noChangeAspect="1"/>
          </p:cNvPicPr>
          <p:nvPr/>
        </p:nvPicPr>
        <p:blipFill>
          <a:blip r:embed="rId4"/>
          <a:stretch>
            <a:fillRect/>
          </a:stretch>
        </p:blipFill>
        <p:spPr>
          <a:xfrm>
            <a:off x="5072622" y="1622343"/>
            <a:ext cx="2943225" cy="1819275"/>
          </a:xfrm>
          <a:prstGeom prst="rect">
            <a:avLst/>
          </a:prstGeom>
        </p:spPr>
      </p:pic>
      <p:pic>
        <p:nvPicPr>
          <p:cNvPr id="7" name="Picture 6"/>
          <p:cNvPicPr>
            <a:picLocks noChangeAspect="1"/>
          </p:cNvPicPr>
          <p:nvPr/>
        </p:nvPicPr>
        <p:blipFill>
          <a:blip r:embed="rId5"/>
          <a:stretch>
            <a:fillRect/>
          </a:stretch>
        </p:blipFill>
        <p:spPr>
          <a:xfrm>
            <a:off x="8338493" y="1582935"/>
            <a:ext cx="3581400" cy="1799188"/>
          </a:xfrm>
          <a:prstGeom prst="rect">
            <a:avLst/>
          </a:prstGeom>
        </p:spPr>
      </p:pic>
      <p:sp>
        <p:nvSpPr>
          <p:cNvPr id="8" name="Rectangle 7"/>
          <p:cNvSpPr/>
          <p:nvPr/>
        </p:nvSpPr>
        <p:spPr>
          <a:xfrm>
            <a:off x="7954963" y="3836287"/>
            <a:ext cx="4016356" cy="369332"/>
          </a:xfrm>
          <a:prstGeom prst="rect">
            <a:avLst/>
          </a:prstGeom>
        </p:spPr>
        <p:txBody>
          <a:bodyPr wrap="none">
            <a:spAutoFit/>
          </a:bodyPr>
          <a:lstStyle/>
          <a:p>
            <a:r>
              <a:rPr lang="en-IN" b="1" dirty="0">
                <a:latin typeface="Calibri" panose="020F0502020204030204" pitchFamily="34" charset="0"/>
                <a:cs typeface="Calibri" panose="020F0502020204030204" pitchFamily="34" charset="0"/>
              </a:rPr>
              <a:t>Testing the accuracy score for all models</a:t>
            </a:r>
          </a:p>
        </p:txBody>
      </p:sp>
      <p:pic>
        <p:nvPicPr>
          <p:cNvPr id="9" name="Picture 8"/>
          <p:cNvPicPr>
            <a:picLocks noChangeAspect="1"/>
          </p:cNvPicPr>
          <p:nvPr/>
        </p:nvPicPr>
        <p:blipFill>
          <a:blip r:embed="rId6"/>
          <a:stretch>
            <a:fillRect/>
          </a:stretch>
        </p:blipFill>
        <p:spPr>
          <a:xfrm>
            <a:off x="8557279" y="4261647"/>
            <a:ext cx="3028950" cy="2436236"/>
          </a:xfrm>
          <a:prstGeom prst="rect">
            <a:avLst/>
          </a:prstGeom>
        </p:spPr>
      </p:pic>
    </p:spTree>
    <p:extLst>
      <p:ext uri="{BB962C8B-B14F-4D97-AF65-F5344CB8AC3E}">
        <p14:creationId xmlns:p14="http://schemas.microsoft.com/office/powerpoint/2010/main" val="3315139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844" y="68344"/>
            <a:ext cx="10515600" cy="493519"/>
          </a:xfrm>
        </p:spPr>
        <p:txBody>
          <a:bodyPr>
            <a:normAutofit/>
          </a:bodyPr>
          <a:lstStyle/>
          <a:p>
            <a:r>
              <a:rPr lang="en-IN" sz="2300" cap="none" dirty="0">
                <a:latin typeface="Arial Black" panose="020B0A04020102020204" pitchFamily="34" charset="0"/>
                <a:ea typeface="+mn-ea"/>
                <a:cs typeface="Calibri" panose="020F0502020204030204" pitchFamily="34" charset="0"/>
              </a:rPr>
              <a:t>Plotting Confusion Matrix for all models</a:t>
            </a:r>
          </a:p>
        </p:txBody>
      </p:sp>
      <p:pic>
        <p:nvPicPr>
          <p:cNvPr id="3" name="Picture 2"/>
          <p:cNvPicPr>
            <a:picLocks noChangeAspect="1"/>
          </p:cNvPicPr>
          <p:nvPr/>
        </p:nvPicPr>
        <p:blipFill>
          <a:blip r:embed="rId2"/>
          <a:stretch>
            <a:fillRect/>
          </a:stretch>
        </p:blipFill>
        <p:spPr>
          <a:xfrm>
            <a:off x="85447" y="603536"/>
            <a:ext cx="3545770" cy="3019425"/>
          </a:xfrm>
          <a:prstGeom prst="rect">
            <a:avLst/>
          </a:prstGeom>
        </p:spPr>
      </p:pic>
      <p:pic>
        <p:nvPicPr>
          <p:cNvPr id="4" name="Picture 3"/>
          <p:cNvPicPr>
            <a:picLocks noChangeAspect="1"/>
          </p:cNvPicPr>
          <p:nvPr/>
        </p:nvPicPr>
        <p:blipFill>
          <a:blip r:embed="rId3"/>
          <a:stretch>
            <a:fillRect/>
          </a:stretch>
        </p:blipFill>
        <p:spPr>
          <a:xfrm>
            <a:off x="3678842" y="603536"/>
            <a:ext cx="3446287" cy="3028270"/>
          </a:xfrm>
          <a:prstGeom prst="rect">
            <a:avLst/>
          </a:prstGeom>
        </p:spPr>
      </p:pic>
      <p:sp>
        <p:nvSpPr>
          <p:cNvPr id="5" name="Rectangle 4"/>
          <p:cNvSpPr/>
          <p:nvPr/>
        </p:nvSpPr>
        <p:spPr>
          <a:xfrm>
            <a:off x="7723032" y="586643"/>
            <a:ext cx="3489930" cy="369332"/>
          </a:xfrm>
          <a:prstGeom prst="rect">
            <a:avLst/>
          </a:prstGeom>
        </p:spPr>
        <p:txBody>
          <a:bodyPr wrap="none">
            <a:spAutoFit/>
          </a:bodyPr>
          <a:lstStyle/>
          <a:p>
            <a:r>
              <a:rPr lang="en-IN" dirty="0">
                <a:latin typeface="Calibri" panose="020F0502020204030204" pitchFamily="34" charset="0"/>
                <a:cs typeface="Calibri" panose="020F0502020204030204" pitchFamily="34" charset="0"/>
              </a:rPr>
              <a:t>Classification Report for all  Models</a:t>
            </a:r>
          </a:p>
        </p:txBody>
      </p:sp>
      <p:pic>
        <p:nvPicPr>
          <p:cNvPr id="6" name="Picture 5"/>
          <p:cNvPicPr>
            <a:picLocks noChangeAspect="1"/>
          </p:cNvPicPr>
          <p:nvPr/>
        </p:nvPicPr>
        <p:blipFill>
          <a:blip r:embed="rId4"/>
          <a:stretch>
            <a:fillRect/>
          </a:stretch>
        </p:blipFill>
        <p:spPr>
          <a:xfrm>
            <a:off x="7200623" y="955975"/>
            <a:ext cx="4833205" cy="4057650"/>
          </a:xfrm>
          <a:prstGeom prst="rect">
            <a:avLst/>
          </a:prstGeom>
        </p:spPr>
      </p:pic>
      <p:sp>
        <p:nvSpPr>
          <p:cNvPr id="7" name="Rectangle 6"/>
          <p:cNvSpPr/>
          <p:nvPr/>
        </p:nvSpPr>
        <p:spPr>
          <a:xfrm>
            <a:off x="0" y="3626514"/>
            <a:ext cx="7115176" cy="646331"/>
          </a:xfrm>
          <a:prstGeom prst="rect">
            <a:avLst/>
          </a:prstGeom>
        </p:spPr>
        <p:txBody>
          <a:bodyPr wrap="square">
            <a:spAutoFit/>
          </a:bodyPr>
          <a:lstStyle/>
          <a:p>
            <a:r>
              <a:rPr lang="en-IN" dirty="0">
                <a:latin typeface="Calibri" panose="020F0502020204030204" pitchFamily="34" charset="0"/>
                <a:cs typeface="Calibri" panose="020F0502020204030204" pitchFamily="34" charset="0"/>
              </a:rPr>
              <a:t>Comparing the models imbalance &amp; model </a:t>
            </a:r>
            <a:r>
              <a:rPr lang="en-IN" dirty="0" err="1">
                <a:latin typeface="Calibri" panose="020F0502020204030204" pitchFamily="34" charset="0"/>
                <a:cs typeface="Calibri" panose="020F0502020204030204" pitchFamily="34" charset="0"/>
              </a:rPr>
              <a:t>Smote_Balance</a:t>
            </a:r>
            <a:r>
              <a:rPr lang="en-IN" dirty="0">
                <a:latin typeface="Calibri" panose="020F0502020204030204" pitchFamily="34" charset="0"/>
                <a:cs typeface="Calibri" panose="020F0502020204030204" pitchFamily="34" charset="0"/>
              </a:rPr>
              <a:t> data with balanced accuracy score</a:t>
            </a:r>
          </a:p>
        </p:txBody>
      </p:sp>
      <p:pic>
        <p:nvPicPr>
          <p:cNvPr id="8" name="Picture 7"/>
          <p:cNvPicPr>
            <a:picLocks noChangeAspect="1"/>
          </p:cNvPicPr>
          <p:nvPr/>
        </p:nvPicPr>
        <p:blipFill>
          <a:blip r:embed="rId5"/>
          <a:stretch>
            <a:fillRect/>
          </a:stretch>
        </p:blipFill>
        <p:spPr>
          <a:xfrm>
            <a:off x="168275" y="4298479"/>
            <a:ext cx="6220178" cy="828675"/>
          </a:xfrm>
          <a:prstGeom prst="rect">
            <a:avLst/>
          </a:prstGeom>
        </p:spPr>
      </p:pic>
      <p:sp>
        <p:nvSpPr>
          <p:cNvPr id="9" name="Rectangle 8"/>
          <p:cNvSpPr/>
          <p:nvPr/>
        </p:nvSpPr>
        <p:spPr>
          <a:xfrm>
            <a:off x="168275" y="5240618"/>
            <a:ext cx="11446933" cy="646331"/>
          </a:xfrm>
          <a:prstGeom prst="rect">
            <a:avLst/>
          </a:prstGeom>
        </p:spPr>
        <p:txBody>
          <a:bodyPr wrap="square">
            <a:spAutoFit/>
          </a:bodyPr>
          <a:lstStyle/>
          <a:p>
            <a:r>
              <a:rPr lang="en-IN" dirty="0">
                <a:latin typeface="Calibri" panose="020F0502020204030204" pitchFamily="34" charset="0"/>
                <a:cs typeface="Calibri" panose="020F0502020204030204" pitchFamily="34" charset="0"/>
              </a:rPr>
              <a:t>From above analysis, We can see there's a decrement in minority recall class 0, for Logistic Regression &amp; Naive Bayes model compared to other sampling techniques. both, these models have under performed with this technique.</a:t>
            </a:r>
          </a:p>
        </p:txBody>
      </p:sp>
    </p:spTree>
    <p:extLst>
      <p:ext uri="{BB962C8B-B14F-4D97-AF65-F5344CB8AC3E}">
        <p14:creationId xmlns:p14="http://schemas.microsoft.com/office/powerpoint/2010/main" val="1311266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713" y="811582"/>
            <a:ext cx="11215652" cy="1325563"/>
          </a:xfrm>
        </p:spPr>
        <p:txBody>
          <a:bodyPr>
            <a:noAutofit/>
          </a:bodyPr>
          <a:lstStyle/>
          <a:p>
            <a:r>
              <a:rPr lang="en-IN" sz="1800" cap="none" dirty="0">
                <a:latin typeface="Calibri" panose="020F0502020204030204" pitchFamily="34" charset="0"/>
                <a:ea typeface="+mn-ea"/>
                <a:cs typeface="Calibri" panose="020F0502020204030204" pitchFamily="34" charset="0"/>
              </a:rPr>
              <a:t>After analysis of sampling techniques, we will choose smote resampled data for further analysis for machine learning based sentiment analysis. hence, as we observed the accuracy, precision and recall score have been improved using smote</a:t>
            </a:r>
            <a:r>
              <a:rPr lang="en-IN" sz="2300" cap="none" dirty="0">
                <a:latin typeface="Arial Black" panose="020B0A04020102020204" pitchFamily="34" charset="0"/>
                <a:ea typeface="+mn-ea"/>
                <a:cs typeface="Calibri" panose="020F0502020204030204" pitchFamily="34" charset="0"/>
              </a:rPr>
              <a:t/>
            </a:r>
            <a:br>
              <a:rPr lang="en-IN" sz="2300" cap="none" dirty="0">
                <a:latin typeface="Arial Black" panose="020B0A04020102020204" pitchFamily="34" charset="0"/>
                <a:ea typeface="+mn-ea"/>
                <a:cs typeface="Calibri" panose="020F0502020204030204" pitchFamily="34" charset="0"/>
              </a:rPr>
            </a:br>
            <a:endParaRPr lang="en-IN" sz="2300" cap="none" dirty="0">
              <a:latin typeface="Arial Black" panose="020B0A04020102020204" pitchFamily="34" charset="0"/>
              <a:ea typeface="+mn-ea"/>
              <a:cs typeface="Calibri" panose="020F0502020204030204" pitchFamily="34" charset="0"/>
            </a:endParaRPr>
          </a:p>
        </p:txBody>
      </p:sp>
      <p:sp>
        <p:nvSpPr>
          <p:cNvPr id="3" name="Rectangle 2"/>
          <p:cNvSpPr/>
          <p:nvPr/>
        </p:nvSpPr>
        <p:spPr>
          <a:xfrm>
            <a:off x="2488363" y="198763"/>
            <a:ext cx="5700663" cy="446276"/>
          </a:xfrm>
          <a:prstGeom prst="rect">
            <a:avLst/>
          </a:prstGeom>
        </p:spPr>
        <p:txBody>
          <a:bodyPr wrap="none">
            <a:spAutoFit/>
          </a:bodyPr>
          <a:lstStyle/>
          <a:p>
            <a:r>
              <a:rPr lang="en-IN" sz="2300" dirty="0">
                <a:solidFill>
                  <a:srgbClr val="FF0000"/>
                </a:solidFill>
                <a:latin typeface="Arial Black" panose="020B0A04020102020204" pitchFamily="34" charset="0"/>
                <a:cs typeface="Calibri" panose="020F0502020204030204" pitchFamily="34" charset="0"/>
              </a:rPr>
              <a:t>ML Model Stability &amp; Performance</a:t>
            </a:r>
          </a:p>
        </p:txBody>
      </p:sp>
      <p:pic>
        <p:nvPicPr>
          <p:cNvPr id="4" name="Picture 3"/>
          <p:cNvPicPr>
            <a:picLocks noChangeAspect="1"/>
          </p:cNvPicPr>
          <p:nvPr/>
        </p:nvPicPr>
        <p:blipFill>
          <a:blip r:embed="rId2"/>
          <a:stretch>
            <a:fillRect/>
          </a:stretch>
        </p:blipFill>
        <p:spPr>
          <a:xfrm>
            <a:off x="264822" y="2289774"/>
            <a:ext cx="4710810" cy="2694986"/>
          </a:xfrm>
          <a:prstGeom prst="rect">
            <a:avLst/>
          </a:prstGeom>
        </p:spPr>
      </p:pic>
      <p:sp>
        <p:nvSpPr>
          <p:cNvPr id="5" name="Rectangle 4"/>
          <p:cNvSpPr/>
          <p:nvPr/>
        </p:nvSpPr>
        <p:spPr>
          <a:xfrm>
            <a:off x="174250" y="4989180"/>
            <a:ext cx="5389757" cy="1200329"/>
          </a:xfrm>
          <a:prstGeom prst="rect">
            <a:avLst/>
          </a:prstGeom>
        </p:spPr>
        <p:txBody>
          <a:bodyPr wrap="square">
            <a:spAutoFit/>
          </a:bodyPr>
          <a:lstStyle/>
          <a:p>
            <a:r>
              <a:rPr lang="en-IN" dirty="0">
                <a:latin typeface="Calibri" panose="020F0502020204030204" pitchFamily="34" charset="0"/>
                <a:cs typeface="Calibri" panose="020F0502020204030204" pitchFamily="34" charset="0"/>
              </a:rPr>
              <a:t>The cross validation score is around 89% for Logistic Regression with 1% deviation, 77% for Naive Bayes model with 1.2% deviation on original dataset respectively</a:t>
            </a:r>
            <a:r>
              <a:rPr lang="en-IN" sz="1600" b="1" dirty="0">
                <a:ln w="9525">
                  <a:solidFill>
                    <a:schemeClr val="bg1"/>
                  </a:solidFill>
                  <a:prstDash val="solid"/>
                </a:ln>
                <a:solidFill>
                  <a:srgbClr val="FFC000"/>
                </a:solidFill>
                <a:effectLst>
                  <a:outerShdw blurRad="12700" dist="38100" dir="2700000" algn="tl" rotWithShape="0">
                    <a:schemeClr val="bg1">
                      <a:lumMod val="50000"/>
                    </a:schemeClr>
                  </a:outerShdw>
                </a:effectLst>
                <a:latin typeface="Arial Black" panose="020B0A04020102020204" pitchFamily="34" charset="0"/>
              </a:rPr>
              <a:t>.</a:t>
            </a:r>
          </a:p>
        </p:txBody>
      </p:sp>
      <p:pic>
        <p:nvPicPr>
          <p:cNvPr id="6" name="Picture 5"/>
          <p:cNvPicPr>
            <a:picLocks noChangeAspect="1"/>
          </p:cNvPicPr>
          <p:nvPr/>
        </p:nvPicPr>
        <p:blipFill>
          <a:blip r:embed="rId3"/>
          <a:stretch>
            <a:fillRect/>
          </a:stretch>
        </p:blipFill>
        <p:spPr>
          <a:xfrm>
            <a:off x="6490030" y="2285354"/>
            <a:ext cx="5101335" cy="2694986"/>
          </a:xfrm>
          <a:prstGeom prst="rect">
            <a:avLst/>
          </a:prstGeom>
        </p:spPr>
      </p:pic>
      <p:sp>
        <p:nvSpPr>
          <p:cNvPr id="8" name="Rectangle 7"/>
          <p:cNvSpPr/>
          <p:nvPr/>
        </p:nvSpPr>
        <p:spPr>
          <a:xfrm>
            <a:off x="6946638" y="1916022"/>
            <a:ext cx="3621569" cy="369332"/>
          </a:xfrm>
          <a:prstGeom prst="rect">
            <a:avLst/>
          </a:prstGeom>
        </p:spPr>
        <p:txBody>
          <a:bodyPr wrap="none">
            <a:spAutoFit/>
          </a:bodyPr>
          <a:lstStyle/>
          <a:p>
            <a:r>
              <a:rPr lang="en-IN" b="1" dirty="0">
                <a:solidFill>
                  <a:schemeClr val="tx1">
                    <a:lumMod val="95000"/>
                    <a:lumOff val="5000"/>
                  </a:schemeClr>
                </a:solidFill>
                <a:latin typeface="Helvetica Neue"/>
              </a:rPr>
              <a:t>Cross Validation on smote data</a:t>
            </a:r>
            <a:endParaRPr lang="en-IN" b="1" i="0" dirty="0">
              <a:solidFill>
                <a:schemeClr val="tx1">
                  <a:lumMod val="95000"/>
                  <a:lumOff val="5000"/>
                </a:schemeClr>
              </a:solidFill>
              <a:effectLst/>
              <a:latin typeface="Helvetica Neue"/>
            </a:endParaRPr>
          </a:p>
        </p:txBody>
      </p:sp>
      <p:sp>
        <p:nvSpPr>
          <p:cNvPr id="9" name="Rectangle 8"/>
          <p:cNvSpPr/>
          <p:nvPr/>
        </p:nvSpPr>
        <p:spPr>
          <a:xfrm>
            <a:off x="600635" y="1916022"/>
            <a:ext cx="3775457" cy="369332"/>
          </a:xfrm>
          <a:prstGeom prst="rect">
            <a:avLst/>
          </a:prstGeom>
        </p:spPr>
        <p:txBody>
          <a:bodyPr wrap="none">
            <a:spAutoFit/>
          </a:bodyPr>
          <a:lstStyle/>
          <a:p>
            <a:r>
              <a:rPr lang="en-IN" b="1" dirty="0">
                <a:solidFill>
                  <a:schemeClr val="tx1">
                    <a:lumMod val="95000"/>
                    <a:lumOff val="5000"/>
                  </a:schemeClr>
                </a:solidFill>
                <a:latin typeface="Helvetica Neue"/>
              </a:rPr>
              <a:t>Cross Validation on original data</a:t>
            </a:r>
            <a:endParaRPr lang="en-IN" b="1" i="0" dirty="0">
              <a:solidFill>
                <a:schemeClr val="tx1">
                  <a:lumMod val="95000"/>
                  <a:lumOff val="5000"/>
                </a:schemeClr>
              </a:solidFill>
              <a:effectLst/>
              <a:latin typeface="Helvetica Neue"/>
            </a:endParaRPr>
          </a:p>
        </p:txBody>
      </p:sp>
      <p:sp>
        <p:nvSpPr>
          <p:cNvPr id="10" name="Rectangle 9"/>
          <p:cNvSpPr/>
          <p:nvPr/>
        </p:nvSpPr>
        <p:spPr>
          <a:xfrm>
            <a:off x="6096000" y="4980340"/>
            <a:ext cx="6024282" cy="1200329"/>
          </a:xfrm>
          <a:prstGeom prst="rect">
            <a:avLst/>
          </a:prstGeom>
        </p:spPr>
        <p:txBody>
          <a:bodyPr wrap="square">
            <a:spAutoFit/>
          </a:bodyPr>
          <a:lstStyle/>
          <a:p>
            <a:r>
              <a:rPr lang="en-IN" dirty="0">
                <a:latin typeface="Calibri" panose="020F0502020204030204" pitchFamily="34" charset="0"/>
                <a:cs typeface="Calibri" panose="020F0502020204030204" pitchFamily="34" charset="0"/>
              </a:rPr>
              <a:t>The cross validation score is around 92% for Logistic Regression with 0.7 % deviation, 88% for Naive Bayes model with around 0.6 % deviation on smote resampled dataset respectively.</a:t>
            </a:r>
          </a:p>
        </p:txBody>
      </p:sp>
    </p:spTree>
    <p:extLst>
      <p:ext uri="{BB962C8B-B14F-4D97-AF65-F5344CB8AC3E}">
        <p14:creationId xmlns:p14="http://schemas.microsoft.com/office/powerpoint/2010/main" val="114806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393" y="600460"/>
            <a:ext cx="10515600" cy="348553"/>
          </a:xfrm>
        </p:spPr>
        <p:txBody>
          <a:bodyPr>
            <a:normAutofit/>
          </a:bodyPr>
          <a:lstStyle/>
          <a:p>
            <a:r>
              <a:rPr lang="en-IN" sz="1600" dirty="0">
                <a:latin typeface="Bell MT" panose="02020503060305020303" pitchFamily="18" charset="0"/>
              </a:rPr>
              <a:t> </a:t>
            </a:r>
            <a:r>
              <a:rPr lang="en-IN" sz="1800" b="1" cap="none" dirty="0">
                <a:solidFill>
                  <a:schemeClr val="tx1">
                    <a:lumMod val="95000"/>
                    <a:lumOff val="5000"/>
                  </a:schemeClr>
                </a:solidFill>
                <a:latin typeface="Helvetica Neue"/>
                <a:ea typeface="+mn-ea"/>
                <a:cs typeface="+mn-cs"/>
              </a:rPr>
              <a:t>Building Model Using Deep Learning</a:t>
            </a:r>
            <a:endParaRPr lang="en-IN" sz="1800" b="1" dirty="0">
              <a:solidFill>
                <a:schemeClr val="tx1">
                  <a:lumMod val="95000"/>
                  <a:lumOff val="5000"/>
                </a:schemeClr>
              </a:solidFill>
              <a:latin typeface="Helvetica Neue"/>
              <a:ea typeface="+mn-ea"/>
              <a:cs typeface="+mn-cs"/>
            </a:endParaRPr>
          </a:p>
        </p:txBody>
      </p:sp>
      <p:sp>
        <p:nvSpPr>
          <p:cNvPr id="3" name="Content Placeholder 2"/>
          <p:cNvSpPr>
            <a:spLocks noGrp="1"/>
          </p:cNvSpPr>
          <p:nvPr>
            <p:ph idx="1"/>
          </p:nvPr>
        </p:nvSpPr>
        <p:spPr>
          <a:xfrm>
            <a:off x="186400" y="877777"/>
            <a:ext cx="10515600" cy="1121281"/>
          </a:xfrm>
        </p:spPr>
        <p:txBody>
          <a:bodyPr>
            <a:normAutofit fontScale="77500" lnSpcReduction="20000"/>
          </a:bodyPr>
          <a:lstStyle/>
          <a:p>
            <a:pPr marL="0" indent="0">
              <a:buNone/>
            </a:pPr>
            <a:r>
              <a:rPr lang="en-IN" dirty="0"/>
              <a:t>DistilBert</a:t>
            </a:r>
            <a:r>
              <a:rPr lang="en-IN" b="1" dirty="0"/>
              <a:t> - Sentiment Analysis</a:t>
            </a:r>
          </a:p>
          <a:p>
            <a:pPr marL="0" indent="0">
              <a:buNone/>
            </a:pPr>
            <a:r>
              <a:rPr lang="en-IN" sz="2100" dirty="0">
                <a:latin typeface="Calibri" panose="020F0502020204030204" pitchFamily="34" charset="0"/>
                <a:cs typeface="Calibri" panose="020F0502020204030204" pitchFamily="34" charset="0"/>
              </a:rPr>
              <a:t> Model Description: This model is a fine-tune checkpoint of </a:t>
            </a:r>
            <a:r>
              <a:rPr lang="en-IN" sz="2100" dirty="0" err="1">
                <a:latin typeface="Calibri" panose="020F0502020204030204" pitchFamily="34" charset="0"/>
                <a:cs typeface="Calibri" panose="020F0502020204030204" pitchFamily="34" charset="0"/>
              </a:rPr>
              <a:t>DistilBert</a:t>
            </a:r>
            <a:r>
              <a:rPr lang="en-IN" sz="2100" dirty="0">
                <a:latin typeface="Calibri" panose="020F0502020204030204" pitchFamily="34" charset="0"/>
                <a:cs typeface="Calibri" panose="020F0502020204030204" pitchFamily="34" charset="0"/>
              </a:rPr>
              <a:t>-base-uncased, fine-tuned on SST-2. This model reaches an accuracy of 91.3 on the dev set (for comparison, Bert-base-uncased version reaches an accuracy of 92.7).</a:t>
            </a:r>
          </a:p>
          <a:p>
            <a:endParaRPr lang="en-IN" dirty="0"/>
          </a:p>
        </p:txBody>
      </p:sp>
      <p:sp>
        <p:nvSpPr>
          <p:cNvPr id="4" name="Rectangle 3"/>
          <p:cNvSpPr/>
          <p:nvPr/>
        </p:nvSpPr>
        <p:spPr>
          <a:xfrm>
            <a:off x="1873435" y="137948"/>
            <a:ext cx="7934031" cy="446276"/>
          </a:xfrm>
          <a:prstGeom prst="rect">
            <a:avLst/>
          </a:prstGeom>
        </p:spPr>
        <p:txBody>
          <a:bodyPr wrap="none">
            <a:spAutoFit/>
          </a:bodyPr>
          <a:lstStyle/>
          <a:p>
            <a:r>
              <a:rPr lang="en-IN" sz="2300" dirty="0">
                <a:solidFill>
                  <a:srgbClr val="FF0000"/>
                </a:solidFill>
                <a:latin typeface="Arial Black" panose="020B0A04020102020204" pitchFamily="34" charset="0"/>
                <a:cs typeface="Calibri" panose="020F0502020204030204" pitchFamily="34" charset="0"/>
              </a:rPr>
              <a:t>Model Based - Deep Learning </a:t>
            </a:r>
            <a:r>
              <a:rPr lang="en-IN" sz="2300" dirty="0" err="1">
                <a:solidFill>
                  <a:srgbClr val="FF0000"/>
                </a:solidFill>
                <a:latin typeface="Arial Black" panose="020B0A04020102020204" pitchFamily="34" charset="0"/>
                <a:cs typeface="Calibri" panose="020F0502020204030204" pitchFamily="34" charset="0"/>
              </a:rPr>
              <a:t>pretrained</a:t>
            </a:r>
            <a:r>
              <a:rPr lang="en-IN" sz="2300" dirty="0">
                <a:solidFill>
                  <a:srgbClr val="FF0000"/>
                </a:solidFill>
                <a:latin typeface="Arial Black" panose="020B0A04020102020204" pitchFamily="34" charset="0"/>
                <a:cs typeface="Calibri" panose="020F0502020204030204" pitchFamily="34" charset="0"/>
              </a:rPr>
              <a:t> models</a:t>
            </a:r>
          </a:p>
        </p:txBody>
      </p:sp>
      <p:pic>
        <p:nvPicPr>
          <p:cNvPr id="5" name="Picture 4"/>
          <p:cNvPicPr>
            <a:picLocks noChangeAspect="1"/>
          </p:cNvPicPr>
          <p:nvPr/>
        </p:nvPicPr>
        <p:blipFill>
          <a:blip r:embed="rId2"/>
          <a:stretch>
            <a:fillRect/>
          </a:stretch>
        </p:blipFill>
        <p:spPr>
          <a:xfrm>
            <a:off x="297388" y="1999058"/>
            <a:ext cx="5317274" cy="3155795"/>
          </a:xfrm>
          <a:prstGeom prst="rect">
            <a:avLst/>
          </a:prstGeom>
        </p:spPr>
      </p:pic>
      <p:pic>
        <p:nvPicPr>
          <p:cNvPr id="6" name="Picture 5"/>
          <p:cNvPicPr>
            <a:picLocks noChangeAspect="1"/>
          </p:cNvPicPr>
          <p:nvPr/>
        </p:nvPicPr>
        <p:blipFill>
          <a:blip r:embed="rId3"/>
          <a:stretch>
            <a:fillRect/>
          </a:stretch>
        </p:blipFill>
        <p:spPr>
          <a:xfrm>
            <a:off x="6229773" y="1999058"/>
            <a:ext cx="5205529" cy="3155795"/>
          </a:xfrm>
          <a:prstGeom prst="rect">
            <a:avLst/>
          </a:prstGeom>
        </p:spPr>
      </p:pic>
      <p:sp>
        <p:nvSpPr>
          <p:cNvPr id="7" name="Rectangle 6"/>
          <p:cNvSpPr/>
          <p:nvPr/>
        </p:nvSpPr>
        <p:spPr>
          <a:xfrm>
            <a:off x="408604" y="5295683"/>
            <a:ext cx="11026698" cy="584775"/>
          </a:xfrm>
          <a:prstGeom prst="rect">
            <a:avLst/>
          </a:prstGeom>
        </p:spPr>
        <p:txBody>
          <a:bodyPr wrap="square">
            <a:spAutoFit/>
          </a:bodyPr>
          <a:lstStyle/>
          <a:p>
            <a:pPr>
              <a:buFont typeface="Arial" panose="020B0604020202020204" pitchFamily="34" charset="0"/>
              <a:buChar char="•"/>
            </a:pPr>
            <a:r>
              <a:rPr lang="en-IN" sz="1600" dirty="0">
                <a:latin typeface="Calibri" panose="020F0502020204030204" pitchFamily="34" charset="0"/>
                <a:cs typeface="Calibri" panose="020F0502020204030204" pitchFamily="34" charset="0"/>
              </a:rPr>
              <a:t>Model is able to predict even the sarcastic sentences and provides score of the sentiment which is great!!</a:t>
            </a:r>
          </a:p>
          <a:p>
            <a:pPr>
              <a:buFont typeface="Arial" panose="020B0604020202020204" pitchFamily="34" charset="0"/>
              <a:buChar char="•"/>
            </a:pPr>
            <a:r>
              <a:rPr lang="en-IN" sz="1600" dirty="0">
                <a:latin typeface="Calibri" panose="020F0502020204030204" pitchFamily="34" charset="0"/>
                <a:cs typeface="Calibri" panose="020F0502020204030204" pitchFamily="34" charset="0"/>
              </a:rPr>
              <a:t>Model is working perfectly fine and hence, can be used for deployment.</a:t>
            </a:r>
          </a:p>
        </p:txBody>
      </p:sp>
    </p:spTree>
    <p:extLst>
      <p:ext uri="{BB962C8B-B14F-4D97-AF65-F5344CB8AC3E}">
        <p14:creationId xmlns:p14="http://schemas.microsoft.com/office/powerpoint/2010/main" val="384904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8"/>
            <a:ext cx="10364451" cy="702016"/>
          </a:xfrm>
        </p:spPr>
        <p:txBody>
          <a:bodyPr>
            <a:normAutofit/>
          </a:bodyPr>
          <a:lstStyle/>
          <a:p>
            <a:r>
              <a:rPr lang="en-IN" dirty="0">
                <a:ln w="9525">
                  <a:solidFill>
                    <a:schemeClr val="bg1"/>
                  </a:solidFill>
                  <a:prstDash val="solid"/>
                </a:ln>
                <a:solidFill>
                  <a:schemeClr val="tx1">
                    <a:lumMod val="95000"/>
                    <a:lumOff val="5000"/>
                  </a:schemeClr>
                </a:solidFill>
                <a:latin typeface="Arial Black" panose="020B0A04020102020204" pitchFamily="34" charset="0"/>
              </a:rPr>
              <a:t>Work Flow </a:t>
            </a:r>
          </a:p>
        </p:txBody>
      </p:sp>
      <p:sp>
        <p:nvSpPr>
          <p:cNvPr id="4" name="Chevron 3"/>
          <p:cNvSpPr/>
          <p:nvPr/>
        </p:nvSpPr>
        <p:spPr>
          <a:xfrm>
            <a:off x="307003" y="2770303"/>
            <a:ext cx="4014440" cy="1449659"/>
          </a:xfrm>
          <a:prstGeom prst="chevr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2000" dirty="0">
                <a:solidFill>
                  <a:schemeClr val="tx1"/>
                </a:solidFill>
              </a:rPr>
              <a:t>Data Collection </a:t>
            </a:r>
          </a:p>
          <a:p>
            <a:pPr algn="ctr"/>
            <a:r>
              <a:rPr lang="en-IN" sz="2000" dirty="0">
                <a:solidFill>
                  <a:schemeClr val="tx1"/>
                </a:solidFill>
              </a:rPr>
              <a:t>and </a:t>
            </a:r>
          </a:p>
          <a:p>
            <a:pPr algn="ctr"/>
            <a:r>
              <a:rPr lang="en-IN" sz="2000" dirty="0">
                <a:solidFill>
                  <a:schemeClr val="tx1"/>
                </a:solidFill>
              </a:rPr>
              <a:t>understanding</a:t>
            </a:r>
          </a:p>
        </p:txBody>
      </p:sp>
      <p:sp>
        <p:nvSpPr>
          <p:cNvPr id="9" name="Chevron 8"/>
          <p:cNvSpPr/>
          <p:nvPr/>
        </p:nvSpPr>
        <p:spPr>
          <a:xfrm>
            <a:off x="4188178" y="2770302"/>
            <a:ext cx="3815644" cy="1449659"/>
          </a:xfrm>
          <a:prstGeom prst="chevr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2000" dirty="0">
                <a:solidFill>
                  <a:schemeClr val="tx1"/>
                </a:solidFill>
              </a:rPr>
              <a:t>Data Cleaning</a:t>
            </a:r>
          </a:p>
          <a:p>
            <a:pPr algn="ctr"/>
            <a:r>
              <a:rPr lang="en-IN" sz="2000" dirty="0">
                <a:solidFill>
                  <a:schemeClr val="tx1"/>
                </a:solidFill>
              </a:rPr>
              <a:t>and </a:t>
            </a:r>
          </a:p>
          <a:p>
            <a:pPr algn="ctr"/>
            <a:r>
              <a:rPr lang="en-IN" sz="2000" dirty="0">
                <a:solidFill>
                  <a:schemeClr val="tx1"/>
                </a:solidFill>
              </a:rPr>
              <a:t>Manipulation</a:t>
            </a:r>
          </a:p>
        </p:txBody>
      </p:sp>
      <p:sp>
        <p:nvSpPr>
          <p:cNvPr id="10" name="Chevron 9"/>
          <p:cNvSpPr/>
          <p:nvPr/>
        </p:nvSpPr>
        <p:spPr>
          <a:xfrm>
            <a:off x="8003822" y="2770301"/>
            <a:ext cx="3436226" cy="1449659"/>
          </a:xfrm>
          <a:prstGeom prst="chevr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2000" dirty="0">
                <a:solidFill>
                  <a:schemeClr val="tx1"/>
                </a:solidFill>
              </a:rPr>
              <a:t>Exploratory</a:t>
            </a:r>
          </a:p>
          <a:p>
            <a:pPr algn="ctr"/>
            <a:r>
              <a:rPr lang="en-IN" sz="2000" dirty="0">
                <a:solidFill>
                  <a:schemeClr val="tx1"/>
                </a:solidFill>
              </a:rPr>
              <a:t> Data </a:t>
            </a:r>
          </a:p>
          <a:p>
            <a:pPr algn="ctr"/>
            <a:r>
              <a:rPr lang="en-IN" sz="2000" dirty="0">
                <a:solidFill>
                  <a:schemeClr val="tx1"/>
                </a:solidFill>
              </a:rPr>
              <a:t>Analysis(EDA</a:t>
            </a:r>
            <a:r>
              <a:rPr lang="en-IN" dirty="0">
                <a:solidFill>
                  <a:schemeClr val="tx1"/>
                </a:solidFill>
              </a:rPr>
              <a:t>)</a:t>
            </a:r>
          </a:p>
        </p:txBody>
      </p:sp>
      <p:sp>
        <p:nvSpPr>
          <p:cNvPr id="11" name="TextBox 10"/>
          <p:cNvSpPr txBox="1"/>
          <p:nvPr/>
        </p:nvSpPr>
        <p:spPr>
          <a:xfrm>
            <a:off x="913774" y="1876141"/>
            <a:ext cx="4647554" cy="338554"/>
          </a:xfrm>
          <a:prstGeom prst="rect">
            <a:avLst/>
          </a:prstGeom>
          <a:noFill/>
        </p:spPr>
        <p:txBody>
          <a:bodyPr wrap="none" rtlCol="0">
            <a:spAutoFit/>
          </a:bodyPr>
          <a:lstStyle/>
          <a:p>
            <a:r>
              <a:rPr lang="en-IN" sz="1600" dirty="0">
                <a:latin typeface="Calibri" panose="020F0502020204030204" pitchFamily="34" charset="0"/>
                <a:cs typeface="Calibri" panose="020F0502020204030204" pitchFamily="34" charset="0"/>
              </a:rPr>
              <a:t>So we will divide our work flow into following 3 steps.</a:t>
            </a:r>
          </a:p>
        </p:txBody>
      </p:sp>
    </p:spTree>
    <p:extLst>
      <p:ext uri="{BB962C8B-B14F-4D97-AF65-F5344CB8AC3E}">
        <p14:creationId xmlns:p14="http://schemas.microsoft.com/office/powerpoint/2010/main" val="2054925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302" y="1817649"/>
            <a:ext cx="10950498" cy="1739589"/>
          </a:xfrm>
        </p:spPr>
        <p:txBody>
          <a:bodyPr>
            <a:normAutofit/>
          </a:bodyPr>
          <a:lstStyle/>
          <a:p>
            <a:r>
              <a:rPr lang="en-IN" dirty="0"/>
              <a:t>.</a:t>
            </a:r>
            <a:br>
              <a:rPr lang="en-IN" dirty="0"/>
            </a:br>
            <a:endParaRPr lang="en-IN" dirty="0"/>
          </a:p>
        </p:txBody>
      </p:sp>
      <p:sp>
        <p:nvSpPr>
          <p:cNvPr id="3" name="Content Placeholder 2"/>
          <p:cNvSpPr>
            <a:spLocks noGrp="1"/>
          </p:cNvSpPr>
          <p:nvPr>
            <p:ph idx="1"/>
          </p:nvPr>
        </p:nvSpPr>
        <p:spPr>
          <a:xfrm>
            <a:off x="3896476" y="152942"/>
            <a:ext cx="5607205" cy="772610"/>
          </a:xfrm>
        </p:spPr>
        <p:txBody>
          <a:bodyPr>
            <a:noAutofit/>
          </a:bodyPr>
          <a:lstStyle/>
          <a:p>
            <a:pPr marL="0" indent="0">
              <a:buNone/>
            </a:pPr>
            <a:r>
              <a:rPr lang="en-IN" sz="2300" dirty="0">
                <a:solidFill>
                  <a:schemeClr val="tx1">
                    <a:lumMod val="95000"/>
                    <a:lumOff val="5000"/>
                  </a:schemeClr>
                </a:solidFill>
                <a:latin typeface="Arial Black" panose="020B0A04020102020204" pitchFamily="34" charset="0"/>
                <a:cs typeface="Calibri" panose="020F0502020204030204" pitchFamily="34" charset="0"/>
              </a:rPr>
              <a:t>Building</a:t>
            </a:r>
            <a:r>
              <a:rPr lang="en-IN" sz="2300" dirty="0">
                <a:solidFill>
                  <a:srgbClr val="FF0000"/>
                </a:solidFill>
                <a:latin typeface="Arial Black" panose="020B0A04020102020204" pitchFamily="34" charset="0"/>
                <a:cs typeface="Calibri" panose="020F0502020204030204" pitchFamily="34" charset="0"/>
              </a:rPr>
              <a:t> </a:t>
            </a:r>
            <a:r>
              <a:rPr lang="en-IN" sz="2300" dirty="0">
                <a:solidFill>
                  <a:schemeClr val="tx1">
                    <a:lumMod val="95000"/>
                    <a:lumOff val="5000"/>
                  </a:schemeClr>
                </a:solidFill>
                <a:latin typeface="Arial Black" panose="020B0A04020102020204" pitchFamily="34" charset="0"/>
                <a:cs typeface="Calibri" panose="020F0502020204030204" pitchFamily="34" charset="0"/>
              </a:rPr>
              <a:t>Pipeline</a:t>
            </a:r>
          </a:p>
        </p:txBody>
      </p:sp>
      <p:sp>
        <p:nvSpPr>
          <p:cNvPr id="4" name="Rectangle 3"/>
          <p:cNvSpPr/>
          <p:nvPr/>
        </p:nvSpPr>
        <p:spPr>
          <a:xfrm>
            <a:off x="291298" y="725269"/>
            <a:ext cx="11609404" cy="338554"/>
          </a:xfrm>
          <a:prstGeom prst="rect">
            <a:avLst/>
          </a:prstGeom>
        </p:spPr>
        <p:txBody>
          <a:bodyPr wrap="square">
            <a:spAutoFit/>
          </a:bodyPr>
          <a:lstStyle/>
          <a:p>
            <a:r>
              <a:rPr lang="en-IN" sz="1600" dirty="0">
                <a:latin typeface="Calibri" panose="020F0502020204030204" pitchFamily="34" charset="0"/>
                <a:cs typeface="Calibri" panose="020F0502020204030204" pitchFamily="34" charset="0"/>
              </a:rPr>
              <a:t>Making pipeline for the ML classification based models to automate the process of pre-processing, training &amp; predicting the data.</a:t>
            </a:r>
          </a:p>
        </p:txBody>
      </p:sp>
      <p:pic>
        <p:nvPicPr>
          <p:cNvPr id="5" name="Picture 4"/>
          <p:cNvPicPr>
            <a:picLocks noChangeAspect="1"/>
          </p:cNvPicPr>
          <p:nvPr/>
        </p:nvPicPr>
        <p:blipFill>
          <a:blip r:embed="rId2"/>
          <a:stretch>
            <a:fillRect/>
          </a:stretch>
        </p:blipFill>
        <p:spPr>
          <a:xfrm>
            <a:off x="264289" y="1224455"/>
            <a:ext cx="5831711" cy="2687444"/>
          </a:xfrm>
          <a:prstGeom prst="rect">
            <a:avLst/>
          </a:prstGeom>
        </p:spPr>
      </p:pic>
      <p:pic>
        <p:nvPicPr>
          <p:cNvPr id="7" name="Picture 6"/>
          <p:cNvPicPr>
            <a:picLocks noChangeAspect="1"/>
          </p:cNvPicPr>
          <p:nvPr/>
        </p:nvPicPr>
        <p:blipFill>
          <a:blip r:embed="rId3"/>
          <a:stretch>
            <a:fillRect/>
          </a:stretch>
        </p:blipFill>
        <p:spPr>
          <a:xfrm>
            <a:off x="6225053" y="1224455"/>
            <a:ext cx="5563645" cy="2687444"/>
          </a:xfrm>
          <a:prstGeom prst="rect">
            <a:avLst/>
          </a:prstGeom>
        </p:spPr>
      </p:pic>
      <p:pic>
        <p:nvPicPr>
          <p:cNvPr id="8" name="Picture 7"/>
          <p:cNvPicPr>
            <a:picLocks noChangeAspect="1"/>
          </p:cNvPicPr>
          <p:nvPr/>
        </p:nvPicPr>
        <p:blipFill>
          <a:blip r:embed="rId4"/>
          <a:stretch>
            <a:fillRect/>
          </a:stretch>
        </p:blipFill>
        <p:spPr>
          <a:xfrm>
            <a:off x="2764309" y="3997619"/>
            <a:ext cx="5563646" cy="2367321"/>
          </a:xfrm>
          <a:prstGeom prst="rect">
            <a:avLst/>
          </a:prstGeom>
        </p:spPr>
      </p:pic>
    </p:spTree>
    <p:extLst>
      <p:ext uri="{BB962C8B-B14F-4D97-AF65-F5344CB8AC3E}">
        <p14:creationId xmlns:p14="http://schemas.microsoft.com/office/powerpoint/2010/main" val="1448005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696187" y="203597"/>
            <a:ext cx="9240754" cy="471488"/>
          </a:xfrm>
        </p:spPr>
        <p:txBody>
          <a:bodyPr>
            <a:noAutofit/>
          </a:bodyPr>
          <a:lstStyle/>
          <a:p>
            <a:r>
              <a:rPr lang="en-IN" sz="2300" cap="none" dirty="0">
                <a:solidFill>
                  <a:schemeClr val="tx1">
                    <a:lumMod val="95000"/>
                    <a:lumOff val="5000"/>
                  </a:schemeClr>
                </a:solidFill>
                <a:latin typeface="Arial Black" panose="020B0A04020102020204" pitchFamily="34" charset="0"/>
                <a:ea typeface="+mn-ea"/>
                <a:cs typeface="Calibri" panose="020F0502020204030204" pitchFamily="34" charset="0"/>
              </a:rPr>
              <a:t>Testing The Pipeline On Our Dataset</a:t>
            </a:r>
            <a:r>
              <a:rPr lang="en-IN" sz="2300" dirty="0">
                <a:solidFill>
                  <a:schemeClr val="tx1">
                    <a:lumMod val="95000"/>
                    <a:lumOff val="5000"/>
                  </a:schemeClr>
                </a:solidFill>
                <a:latin typeface="Arial Black" panose="020B0A04020102020204" pitchFamily="34" charset="0"/>
                <a:ea typeface="+mn-ea"/>
                <a:cs typeface="Calibri" panose="020F0502020204030204" pitchFamily="34" charset="0"/>
              </a:rPr>
              <a:t/>
            </a:r>
            <a:br>
              <a:rPr lang="en-IN" sz="2300" dirty="0">
                <a:solidFill>
                  <a:schemeClr val="tx1">
                    <a:lumMod val="95000"/>
                    <a:lumOff val="5000"/>
                  </a:schemeClr>
                </a:solidFill>
                <a:latin typeface="Arial Black" panose="020B0A04020102020204" pitchFamily="34" charset="0"/>
                <a:ea typeface="+mn-ea"/>
                <a:cs typeface="Calibri" panose="020F0502020204030204" pitchFamily="34" charset="0"/>
              </a:rPr>
            </a:br>
            <a:endParaRPr lang="en-IN" sz="2300" dirty="0">
              <a:solidFill>
                <a:schemeClr val="tx1">
                  <a:lumMod val="95000"/>
                  <a:lumOff val="5000"/>
                </a:schemeClr>
              </a:solidFill>
              <a:latin typeface="Arial Black" panose="020B0A04020102020204" pitchFamily="34" charset="0"/>
              <a:ea typeface="+mn-ea"/>
              <a:cs typeface="Calibri" panose="020F0502020204030204" pitchFamily="34" charset="0"/>
            </a:endParaRPr>
          </a:p>
        </p:txBody>
      </p:sp>
      <p:pic>
        <p:nvPicPr>
          <p:cNvPr id="8" name="Content Placeholder 7"/>
          <p:cNvPicPr>
            <a:picLocks noGrp="1" noChangeAspect="1"/>
          </p:cNvPicPr>
          <p:nvPr>
            <p:ph idx="1"/>
          </p:nvPr>
        </p:nvPicPr>
        <p:blipFill>
          <a:blip r:embed="rId2"/>
          <a:stretch>
            <a:fillRect/>
          </a:stretch>
        </p:blipFill>
        <p:spPr>
          <a:xfrm>
            <a:off x="264410" y="891005"/>
            <a:ext cx="5071863" cy="5673096"/>
          </a:xfrm>
          <a:prstGeom prst="rect">
            <a:avLst/>
          </a:prstGeom>
        </p:spPr>
      </p:pic>
      <p:pic>
        <p:nvPicPr>
          <p:cNvPr id="9" name="Picture 8"/>
          <p:cNvPicPr>
            <a:picLocks noChangeAspect="1"/>
          </p:cNvPicPr>
          <p:nvPr/>
        </p:nvPicPr>
        <p:blipFill>
          <a:blip r:embed="rId3"/>
          <a:stretch>
            <a:fillRect/>
          </a:stretch>
        </p:blipFill>
        <p:spPr>
          <a:xfrm>
            <a:off x="5771110" y="891005"/>
            <a:ext cx="6156480" cy="5673096"/>
          </a:xfrm>
          <a:prstGeom prst="rect">
            <a:avLst/>
          </a:prstGeom>
        </p:spPr>
      </p:pic>
    </p:spTree>
    <p:extLst>
      <p:ext uri="{BB962C8B-B14F-4D97-AF65-F5344CB8AC3E}">
        <p14:creationId xmlns:p14="http://schemas.microsoft.com/office/powerpoint/2010/main" val="3548402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318" y="268941"/>
            <a:ext cx="10910047" cy="973021"/>
          </a:xfrm>
        </p:spPr>
        <p:txBody>
          <a:bodyPr>
            <a:noAutofit/>
          </a:bodyPr>
          <a:lstStyle/>
          <a:p>
            <a:r>
              <a:rPr lang="en-IN" sz="2300" cap="none" dirty="0">
                <a:solidFill>
                  <a:schemeClr val="tx1">
                    <a:lumMod val="95000"/>
                    <a:lumOff val="5000"/>
                  </a:schemeClr>
                </a:solidFill>
                <a:latin typeface="Arial Black" panose="020B0A04020102020204" pitchFamily="34" charset="0"/>
                <a:ea typeface="+mn-ea"/>
                <a:cs typeface="Calibri" panose="020F0502020204030204" pitchFamily="34" charset="0"/>
              </a:rPr>
              <a:t>Reviewing the data after dropping the test samples</a:t>
            </a:r>
          </a:p>
        </p:txBody>
      </p:sp>
      <p:pic>
        <p:nvPicPr>
          <p:cNvPr id="5" name="Picture 4"/>
          <p:cNvPicPr>
            <a:picLocks noChangeAspect="1"/>
          </p:cNvPicPr>
          <p:nvPr/>
        </p:nvPicPr>
        <p:blipFill>
          <a:blip r:embed="rId2"/>
          <a:stretch>
            <a:fillRect/>
          </a:stretch>
        </p:blipFill>
        <p:spPr>
          <a:xfrm>
            <a:off x="6916761" y="2556922"/>
            <a:ext cx="4822030" cy="3314959"/>
          </a:xfrm>
          <a:prstGeom prst="rect">
            <a:avLst/>
          </a:prstGeom>
        </p:spPr>
      </p:pic>
      <p:pic>
        <p:nvPicPr>
          <p:cNvPr id="12" name="Picture 11"/>
          <p:cNvPicPr>
            <a:picLocks noChangeAspect="1"/>
          </p:cNvPicPr>
          <p:nvPr/>
        </p:nvPicPr>
        <p:blipFill>
          <a:blip r:embed="rId3"/>
          <a:stretch>
            <a:fillRect/>
          </a:stretch>
        </p:blipFill>
        <p:spPr>
          <a:xfrm>
            <a:off x="327899" y="1019698"/>
            <a:ext cx="6117725" cy="3755768"/>
          </a:xfrm>
          <a:prstGeom prst="rect">
            <a:avLst/>
          </a:prstGeom>
        </p:spPr>
      </p:pic>
    </p:spTree>
    <p:extLst>
      <p:ext uri="{BB962C8B-B14F-4D97-AF65-F5344CB8AC3E}">
        <p14:creationId xmlns:p14="http://schemas.microsoft.com/office/powerpoint/2010/main" val="35395843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5E505A-7659-478C-B5F5-FDAE725D347F}"/>
              </a:ext>
            </a:extLst>
          </p:cNvPr>
          <p:cNvSpPr>
            <a:spLocks noGrp="1"/>
          </p:cNvSpPr>
          <p:nvPr>
            <p:ph type="title"/>
          </p:nvPr>
        </p:nvSpPr>
        <p:spPr>
          <a:xfrm>
            <a:off x="4542227" y="408570"/>
            <a:ext cx="3107545" cy="703140"/>
          </a:xfrm>
        </p:spPr>
        <p:txBody>
          <a:bodyPr/>
          <a:lstStyle/>
          <a:p>
            <a:r>
              <a:rPr lang="en-IN" sz="2300" cap="none" dirty="0">
                <a:solidFill>
                  <a:schemeClr val="tx1">
                    <a:lumMod val="95000"/>
                    <a:lumOff val="5000"/>
                  </a:schemeClr>
                </a:solidFill>
                <a:latin typeface="Arial Black" panose="020B0A04020102020204" pitchFamily="34" charset="0"/>
                <a:ea typeface="+mn-ea"/>
                <a:cs typeface="Calibri" panose="020F0502020204030204" pitchFamily="34" charset="0"/>
              </a:rPr>
              <a:t>Training Model</a:t>
            </a:r>
            <a:endParaRPr lang="mr-IN" sz="2300" cap="none" dirty="0">
              <a:solidFill>
                <a:schemeClr val="tx1">
                  <a:lumMod val="95000"/>
                  <a:lumOff val="5000"/>
                </a:schemeClr>
              </a:solidFill>
              <a:latin typeface="Arial Black" panose="020B0A04020102020204" pitchFamily="34" charset="0"/>
              <a:ea typeface="+mn-ea"/>
            </a:endParaRPr>
          </a:p>
        </p:txBody>
      </p:sp>
      <p:sp>
        <p:nvSpPr>
          <p:cNvPr id="4" name="Rectangle 3">
            <a:extLst>
              <a:ext uri="{FF2B5EF4-FFF2-40B4-BE49-F238E27FC236}">
                <a16:creationId xmlns:a16="http://schemas.microsoft.com/office/drawing/2014/main" xmlns="" id="{AA91CCBA-799F-4E49-93EE-1CCBDE628E6B}"/>
              </a:ext>
            </a:extLst>
          </p:cNvPr>
          <p:cNvSpPr/>
          <p:nvPr/>
        </p:nvSpPr>
        <p:spPr>
          <a:xfrm>
            <a:off x="6481482" y="1880365"/>
            <a:ext cx="5536772" cy="338554"/>
          </a:xfrm>
          <a:prstGeom prst="rect">
            <a:avLst/>
          </a:prstGeom>
        </p:spPr>
        <p:txBody>
          <a:bodyPr wrap="none">
            <a:spAutoFit/>
          </a:bodyPr>
          <a:lstStyle/>
          <a:p>
            <a:r>
              <a:rPr lang="en-IN" sz="1600" b="1" dirty="0">
                <a:ln w="9525">
                  <a:solidFill>
                    <a:schemeClr val="bg1"/>
                  </a:solidFill>
                  <a:prstDash val="solid"/>
                </a:ln>
                <a:latin typeface="Arial Black" panose="020B0A04020102020204" pitchFamily="34" charset="0"/>
              </a:rPr>
              <a:t>Splitting the original data for training the model</a:t>
            </a:r>
          </a:p>
        </p:txBody>
      </p:sp>
      <p:pic>
        <p:nvPicPr>
          <p:cNvPr id="5" name="Picture 4">
            <a:extLst>
              <a:ext uri="{FF2B5EF4-FFF2-40B4-BE49-F238E27FC236}">
                <a16:creationId xmlns:a16="http://schemas.microsoft.com/office/drawing/2014/main" xmlns="" id="{1E209F99-475C-40D8-9CF6-8CA6520000EC}"/>
              </a:ext>
            </a:extLst>
          </p:cNvPr>
          <p:cNvPicPr>
            <a:picLocks noChangeAspect="1"/>
          </p:cNvPicPr>
          <p:nvPr/>
        </p:nvPicPr>
        <p:blipFill>
          <a:blip r:embed="rId2"/>
          <a:stretch>
            <a:fillRect/>
          </a:stretch>
        </p:blipFill>
        <p:spPr>
          <a:xfrm>
            <a:off x="6660777" y="2434654"/>
            <a:ext cx="3505199" cy="2549722"/>
          </a:xfrm>
          <a:prstGeom prst="rect">
            <a:avLst/>
          </a:prstGeom>
        </p:spPr>
      </p:pic>
      <p:pic>
        <p:nvPicPr>
          <p:cNvPr id="6" name="Picture 5">
            <a:extLst>
              <a:ext uri="{FF2B5EF4-FFF2-40B4-BE49-F238E27FC236}">
                <a16:creationId xmlns:a16="http://schemas.microsoft.com/office/drawing/2014/main" xmlns="" id="{E496EEFA-0147-4599-AD34-1AD1724899D7}"/>
              </a:ext>
            </a:extLst>
          </p:cNvPr>
          <p:cNvPicPr>
            <a:picLocks noChangeAspect="1"/>
          </p:cNvPicPr>
          <p:nvPr/>
        </p:nvPicPr>
        <p:blipFill>
          <a:blip r:embed="rId3"/>
          <a:stretch>
            <a:fillRect/>
          </a:stretch>
        </p:blipFill>
        <p:spPr>
          <a:xfrm>
            <a:off x="10729022" y="2421206"/>
            <a:ext cx="1289232" cy="2549722"/>
          </a:xfrm>
          <a:prstGeom prst="rect">
            <a:avLst/>
          </a:prstGeom>
        </p:spPr>
      </p:pic>
      <p:sp>
        <p:nvSpPr>
          <p:cNvPr id="7" name="Rectangle 6">
            <a:extLst>
              <a:ext uri="{FF2B5EF4-FFF2-40B4-BE49-F238E27FC236}">
                <a16:creationId xmlns:a16="http://schemas.microsoft.com/office/drawing/2014/main" xmlns="" id="{15CF5FE7-6AF4-433E-AB19-F3DE88A3DE9F}"/>
              </a:ext>
            </a:extLst>
          </p:cNvPr>
          <p:cNvSpPr/>
          <p:nvPr/>
        </p:nvSpPr>
        <p:spPr>
          <a:xfrm>
            <a:off x="0" y="1926300"/>
            <a:ext cx="5253489" cy="338554"/>
          </a:xfrm>
          <a:prstGeom prst="rect">
            <a:avLst/>
          </a:prstGeom>
        </p:spPr>
        <p:txBody>
          <a:bodyPr wrap="none">
            <a:spAutoFit/>
          </a:bodyPr>
          <a:lstStyle/>
          <a:p>
            <a:r>
              <a:rPr lang="en-IN" sz="1600" b="1" dirty="0">
                <a:ln w="9525">
                  <a:solidFill>
                    <a:schemeClr val="bg1"/>
                  </a:solidFill>
                  <a:prstDash val="solid"/>
                </a:ln>
                <a:latin typeface="Arial Black" panose="020B0A04020102020204" pitchFamily="34" charset="0"/>
              </a:rPr>
              <a:t>Training the model using Logistic Regression</a:t>
            </a:r>
          </a:p>
        </p:txBody>
      </p:sp>
      <p:pic>
        <p:nvPicPr>
          <p:cNvPr id="8" name="Picture 7">
            <a:extLst>
              <a:ext uri="{FF2B5EF4-FFF2-40B4-BE49-F238E27FC236}">
                <a16:creationId xmlns:a16="http://schemas.microsoft.com/office/drawing/2014/main" xmlns="" id="{C98849D7-BACB-4B72-8292-FBD4A6E7609F}"/>
              </a:ext>
            </a:extLst>
          </p:cNvPr>
          <p:cNvPicPr>
            <a:picLocks noChangeAspect="1"/>
          </p:cNvPicPr>
          <p:nvPr/>
        </p:nvPicPr>
        <p:blipFill>
          <a:blip r:embed="rId4"/>
          <a:stretch>
            <a:fillRect/>
          </a:stretch>
        </p:blipFill>
        <p:spPr>
          <a:xfrm>
            <a:off x="120306" y="2434653"/>
            <a:ext cx="6092235" cy="2549723"/>
          </a:xfrm>
          <a:prstGeom prst="rect">
            <a:avLst/>
          </a:prstGeom>
        </p:spPr>
      </p:pic>
    </p:spTree>
    <p:extLst>
      <p:ext uri="{BB962C8B-B14F-4D97-AF65-F5344CB8AC3E}">
        <p14:creationId xmlns:p14="http://schemas.microsoft.com/office/powerpoint/2010/main" val="2882370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76157" y="1593231"/>
            <a:ext cx="5552290" cy="36715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itle 3"/>
          <p:cNvSpPr>
            <a:spLocks noGrp="1"/>
          </p:cNvSpPr>
          <p:nvPr>
            <p:ph type="title"/>
          </p:nvPr>
        </p:nvSpPr>
        <p:spPr>
          <a:xfrm>
            <a:off x="1864659" y="217235"/>
            <a:ext cx="10515600" cy="1325563"/>
          </a:xfrm>
        </p:spPr>
        <p:txBody>
          <a:bodyPr>
            <a:normAutofit/>
          </a:bodyPr>
          <a:lstStyle/>
          <a:p>
            <a:r>
              <a:rPr lang="en-IN" sz="2300" cap="none" dirty="0">
                <a:solidFill>
                  <a:schemeClr val="tx1">
                    <a:lumMod val="95000"/>
                    <a:lumOff val="5000"/>
                  </a:schemeClr>
                </a:solidFill>
                <a:latin typeface="Arial Black" panose="020B0A04020102020204" pitchFamily="34" charset="0"/>
                <a:ea typeface="+mn-ea"/>
                <a:cs typeface="Calibri" panose="020F0502020204030204" pitchFamily="34" charset="0"/>
              </a:rPr>
              <a:t> Training the model using Naive Bayes</a:t>
            </a:r>
          </a:p>
        </p:txBody>
      </p:sp>
      <p:pic>
        <p:nvPicPr>
          <p:cNvPr id="6" name="Picture 5"/>
          <p:cNvPicPr>
            <a:picLocks noChangeAspect="1"/>
          </p:cNvPicPr>
          <p:nvPr/>
        </p:nvPicPr>
        <p:blipFill>
          <a:blip r:embed="rId3"/>
          <a:stretch>
            <a:fillRect/>
          </a:stretch>
        </p:blipFill>
        <p:spPr>
          <a:xfrm>
            <a:off x="5827059" y="1944381"/>
            <a:ext cx="6266330" cy="2511077"/>
          </a:xfrm>
          <a:prstGeom prst="rect">
            <a:avLst/>
          </a:prstGeom>
        </p:spPr>
      </p:pic>
    </p:spTree>
    <p:extLst>
      <p:ext uri="{BB962C8B-B14F-4D97-AF65-F5344CB8AC3E}">
        <p14:creationId xmlns:p14="http://schemas.microsoft.com/office/powerpoint/2010/main" val="1940449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522567" y="793284"/>
            <a:ext cx="10515600" cy="4240289"/>
          </a:xfrm>
        </p:spPr>
        <p:txBody>
          <a:bodyPr>
            <a:normAutofit/>
          </a:bodyPr>
          <a:lstStyle/>
          <a:p>
            <a:pPr marL="0" indent="0">
              <a:buNone/>
            </a:pPr>
            <a:endParaRPr lang="en-IN" b="1" dirty="0"/>
          </a:p>
          <a:p>
            <a:pPr marL="0" indent="0">
              <a:buNone/>
            </a:pPr>
            <a:r>
              <a:rPr lang="en-IN" sz="2700" dirty="0">
                <a:solidFill>
                  <a:schemeClr val="tx1">
                    <a:lumMod val="95000"/>
                    <a:lumOff val="5000"/>
                  </a:schemeClr>
                </a:solidFill>
                <a:latin typeface="Arial Black" panose="020B0A04020102020204" pitchFamily="34" charset="0"/>
                <a:cs typeface="Calibri" panose="020F0502020204030204" pitchFamily="34" charset="0"/>
              </a:rPr>
              <a:t>                                     Conclusion</a:t>
            </a:r>
          </a:p>
          <a:p>
            <a:r>
              <a:rPr lang="en-IN" sz="1700" dirty="0">
                <a:latin typeface="Calibri" panose="020F0502020204030204" pitchFamily="34" charset="0"/>
                <a:cs typeface="Calibri" panose="020F0502020204030204" pitchFamily="34" charset="0"/>
              </a:rPr>
              <a:t>After comparing the performance &amp; accuracy for 2 classification models, both performed well. Since, the accuracy of Logistic Regression has higher precision &amp; recall score we can finalise this model for our dataset.</a:t>
            </a:r>
          </a:p>
          <a:p>
            <a:r>
              <a:rPr lang="en-IN" sz="1700" dirty="0">
                <a:latin typeface="Calibri" panose="020F0502020204030204" pitchFamily="34" charset="0"/>
                <a:cs typeface="Calibri" panose="020F0502020204030204" pitchFamily="34" charset="0"/>
              </a:rPr>
              <a:t>We can also finalise the pre-trained model, as it was able to correctly judge the statement and also provide a sentiment score thereon.</a:t>
            </a:r>
          </a:p>
          <a:p>
            <a:r>
              <a:rPr lang="en-IN" sz="1700" dirty="0">
                <a:latin typeface="Calibri" panose="020F0502020204030204" pitchFamily="34" charset="0"/>
                <a:cs typeface="Calibri" panose="020F0502020204030204" pitchFamily="34" charset="0"/>
              </a:rPr>
              <a:t>Hence, we can go ahead and finalise our model 2, since dataset is not complex and overall stability and performance of model is good.</a:t>
            </a:r>
          </a:p>
          <a:p>
            <a:pPr marL="0" indent="0">
              <a:buNone/>
            </a:pPr>
            <a:endParaRPr lang="en-IN" dirty="0"/>
          </a:p>
        </p:txBody>
      </p:sp>
    </p:spTree>
    <p:extLst>
      <p:ext uri="{BB962C8B-B14F-4D97-AF65-F5344CB8AC3E}">
        <p14:creationId xmlns:p14="http://schemas.microsoft.com/office/powerpoint/2010/main" val="3604442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entagon 3">
            <a:extLst>
              <a:ext uri="{FF2B5EF4-FFF2-40B4-BE49-F238E27FC236}">
                <a16:creationId xmlns:a16="http://schemas.microsoft.com/office/drawing/2014/main" xmlns="" id="{6FFB8432-FDF2-40DB-B6C4-93804BBCAB26}"/>
              </a:ext>
            </a:extLst>
          </p:cNvPr>
          <p:cNvSpPr/>
          <p:nvPr/>
        </p:nvSpPr>
        <p:spPr>
          <a:xfrm>
            <a:off x="3736970" y="1672792"/>
            <a:ext cx="4215161" cy="2152185"/>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4000" dirty="0">
              <a:ln w="0"/>
              <a:effectLst>
                <a:outerShdw blurRad="38100" dist="19050" dir="2700000" algn="tl" rotWithShape="0">
                  <a:schemeClr val="dk1">
                    <a:alpha val="40000"/>
                  </a:schemeClr>
                </a:outerShdw>
              </a:effectLst>
              <a:latin typeface="Arial Black" panose="020B0A04020102020204" pitchFamily="34" charset="0"/>
            </a:endParaRPr>
          </a:p>
          <a:p>
            <a:pPr algn="ctr"/>
            <a:r>
              <a:rPr lang="en-US" sz="4000" dirty="0">
                <a:ln w="0"/>
                <a:effectLst>
                  <a:outerShdw blurRad="38100" dist="19050" dir="2700000" algn="tl" rotWithShape="0">
                    <a:schemeClr val="dk1">
                      <a:alpha val="40000"/>
                    </a:schemeClr>
                  </a:outerShdw>
                </a:effectLst>
                <a:latin typeface="Arial Black" panose="020B0A04020102020204" pitchFamily="34" charset="0"/>
              </a:rPr>
              <a:t>Deployment</a:t>
            </a:r>
          </a:p>
          <a:p>
            <a:pPr algn="ctr"/>
            <a:endParaRPr lang="en-IN" sz="4000" dirty="0">
              <a:ln w="0"/>
              <a:solidFill>
                <a:schemeClr val="tx1"/>
              </a:solidFill>
              <a:effectLst>
                <a:outerShdw blurRad="38100" dist="19050" dir="2700000" algn="tl" rotWithShape="0">
                  <a:schemeClr val="dk1">
                    <a:alpha val="40000"/>
                  </a:schemeClr>
                </a:outerShdw>
              </a:effectLst>
              <a:latin typeface="Arial Black" panose="020B0A04020102020204" pitchFamily="34" charset="0"/>
            </a:endParaRPr>
          </a:p>
        </p:txBody>
      </p:sp>
    </p:spTree>
    <p:extLst>
      <p:ext uri="{BB962C8B-B14F-4D97-AF65-F5344CB8AC3E}">
        <p14:creationId xmlns:p14="http://schemas.microsoft.com/office/powerpoint/2010/main" val="27649563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ACE6F1-349F-A167-5FC7-F38E49DDD5B4}"/>
              </a:ext>
            </a:extLst>
          </p:cNvPr>
          <p:cNvSpPr>
            <a:spLocks noGrp="1"/>
          </p:cNvSpPr>
          <p:nvPr>
            <p:ph type="title"/>
          </p:nvPr>
        </p:nvSpPr>
        <p:spPr/>
        <p:txBody>
          <a:bodyPr/>
          <a:lstStyle/>
          <a:p>
            <a:r>
              <a:rPr lang="en-US" sz="2700" dirty="0">
                <a:solidFill>
                  <a:schemeClr val="tx1">
                    <a:lumMod val="95000"/>
                    <a:lumOff val="5000"/>
                  </a:schemeClr>
                </a:solidFill>
                <a:latin typeface="Arial Black" panose="020B0A04020102020204" pitchFamily="34" charset="0"/>
                <a:ea typeface="+mn-ea"/>
                <a:cs typeface="Calibri" panose="020F0502020204030204" pitchFamily="34" charset="0"/>
              </a:rPr>
              <a:t>                             </a:t>
            </a:r>
            <a:r>
              <a:rPr lang="en-US" sz="2700" cap="none" dirty="0">
                <a:solidFill>
                  <a:schemeClr val="tx1">
                    <a:lumMod val="95000"/>
                    <a:lumOff val="5000"/>
                  </a:schemeClr>
                </a:solidFill>
                <a:latin typeface="Arial Black" panose="020B0A04020102020204" pitchFamily="34" charset="0"/>
                <a:ea typeface="+mn-ea"/>
                <a:cs typeface="Calibri" panose="020F0502020204030204" pitchFamily="34" charset="0"/>
              </a:rPr>
              <a:t>Streamlit</a:t>
            </a:r>
            <a:endParaRPr lang="en-US" sz="2700" dirty="0">
              <a:solidFill>
                <a:schemeClr val="tx1">
                  <a:lumMod val="95000"/>
                  <a:lumOff val="5000"/>
                </a:schemeClr>
              </a:solidFill>
              <a:latin typeface="Arial Black" panose="020B0A04020102020204" pitchFamily="34" charset="0"/>
              <a:ea typeface="+mn-ea"/>
              <a:cs typeface="Calibri" panose="020F0502020204030204" pitchFamily="34" charset="0"/>
            </a:endParaRPr>
          </a:p>
        </p:txBody>
      </p:sp>
      <p:pic>
        <p:nvPicPr>
          <p:cNvPr id="7" name="Content Placeholder 6">
            <a:extLst>
              <a:ext uri="{FF2B5EF4-FFF2-40B4-BE49-F238E27FC236}">
                <a16:creationId xmlns:a16="http://schemas.microsoft.com/office/drawing/2014/main" xmlns="" id="{84DAF880-C7FA-655C-04D3-B0D14949D468}"/>
              </a:ext>
            </a:extLst>
          </p:cNvPr>
          <p:cNvPicPr>
            <a:picLocks noGrp="1" noChangeAspect="1"/>
          </p:cNvPicPr>
          <p:nvPr>
            <p:ph idx="1"/>
          </p:nvPr>
        </p:nvPicPr>
        <p:blipFill>
          <a:blip r:embed="rId2"/>
          <a:stretch>
            <a:fillRect/>
          </a:stretch>
        </p:blipFill>
        <p:spPr>
          <a:xfrm>
            <a:off x="914400" y="1212595"/>
            <a:ext cx="9826021" cy="5098558"/>
          </a:xfrm>
        </p:spPr>
      </p:pic>
    </p:spTree>
    <p:extLst>
      <p:ext uri="{BB962C8B-B14F-4D97-AF65-F5344CB8AC3E}">
        <p14:creationId xmlns:p14="http://schemas.microsoft.com/office/powerpoint/2010/main" val="3017264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69A276-B048-DC51-B541-058BDED94B0F}"/>
              </a:ext>
            </a:extLst>
          </p:cNvPr>
          <p:cNvSpPr txBox="1">
            <a:spLocks/>
          </p:cNvSpPr>
          <p:nvPr/>
        </p:nvSpPr>
        <p:spPr>
          <a:xfrm>
            <a:off x="3421623" y="331694"/>
            <a:ext cx="3932237" cy="16002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dirty="0">
                <a:solidFill>
                  <a:schemeClr val="tx1">
                    <a:lumMod val="95000"/>
                    <a:lumOff val="5000"/>
                  </a:schemeClr>
                </a:solidFill>
                <a:latin typeface="Arial Black" panose="020B0A04020102020204" pitchFamily="34" charset="0"/>
                <a:ea typeface="+mn-ea"/>
                <a:cs typeface="Calibri" panose="020F0502020204030204" pitchFamily="34" charset="0"/>
              </a:rPr>
              <a:t>Positive Statement</a:t>
            </a:r>
          </a:p>
        </p:txBody>
      </p:sp>
      <p:sp>
        <p:nvSpPr>
          <p:cNvPr id="3" name="Text Placeholder 3">
            <a:extLst>
              <a:ext uri="{FF2B5EF4-FFF2-40B4-BE49-F238E27FC236}">
                <a16:creationId xmlns:a16="http://schemas.microsoft.com/office/drawing/2014/main" xmlns="" id="{2B422182-F847-D6BF-6D43-C71ECE2538A1}"/>
              </a:ext>
            </a:extLst>
          </p:cNvPr>
          <p:cNvSpPr txBox="1">
            <a:spLocks/>
          </p:cNvSpPr>
          <p:nvPr/>
        </p:nvSpPr>
        <p:spPr>
          <a:xfrm>
            <a:off x="9391883" y="1277472"/>
            <a:ext cx="2629553" cy="33662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700" dirty="0">
                <a:latin typeface="Calibri" panose="020F0502020204030204" pitchFamily="34" charset="0"/>
                <a:cs typeface="Calibri" panose="020F0502020204030204" pitchFamily="34" charset="0"/>
              </a:rPr>
              <a:t>This Statement and review users are highly satisfied with their experience at hotels.</a:t>
            </a:r>
            <a:endParaRPr lang="en-US" sz="17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xmlns="" id="{E1ECCA1F-C5AA-D501-D360-580D3DE2CD5F}"/>
              </a:ext>
            </a:extLst>
          </p:cNvPr>
          <p:cNvPicPr>
            <a:picLocks noChangeAspect="1"/>
          </p:cNvPicPr>
          <p:nvPr/>
        </p:nvPicPr>
        <p:blipFill>
          <a:blip r:embed="rId2"/>
          <a:stretch>
            <a:fillRect/>
          </a:stretch>
        </p:blipFill>
        <p:spPr>
          <a:xfrm>
            <a:off x="68823" y="759105"/>
            <a:ext cx="9263435" cy="5522586"/>
          </a:xfrm>
          <a:prstGeom prst="rect">
            <a:avLst/>
          </a:prstGeom>
        </p:spPr>
      </p:pic>
    </p:spTree>
    <p:extLst>
      <p:ext uri="{BB962C8B-B14F-4D97-AF65-F5344CB8AC3E}">
        <p14:creationId xmlns:p14="http://schemas.microsoft.com/office/powerpoint/2010/main" val="2437155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B8EBCE-EC4B-ED44-28FC-842104B1F6F9}"/>
              </a:ext>
            </a:extLst>
          </p:cNvPr>
          <p:cNvSpPr txBox="1">
            <a:spLocks/>
          </p:cNvSpPr>
          <p:nvPr/>
        </p:nvSpPr>
        <p:spPr>
          <a:xfrm>
            <a:off x="3663670" y="196850"/>
            <a:ext cx="3932237" cy="16002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dirty="0">
                <a:solidFill>
                  <a:schemeClr val="tx1">
                    <a:lumMod val="95000"/>
                    <a:lumOff val="5000"/>
                  </a:schemeClr>
                </a:solidFill>
                <a:latin typeface="Arial Black" panose="020B0A04020102020204" pitchFamily="34" charset="0"/>
                <a:ea typeface="+mn-ea"/>
                <a:cs typeface="Calibri" panose="020F0502020204030204" pitchFamily="34" charset="0"/>
              </a:rPr>
              <a:t>Negative Statement</a:t>
            </a:r>
          </a:p>
        </p:txBody>
      </p:sp>
      <p:pic>
        <p:nvPicPr>
          <p:cNvPr id="3" name="Picture Placeholder 5">
            <a:extLst>
              <a:ext uri="{FF2B5EF4-FFF2-40B4-BE49-F238E27FC236}">
                <a16:creationId xmlns:a16="http://schemas.microsoft.com/office/drawing/2014/main" xmlns="" id="{2D519F14-758A-A63C-A8CF-E26CBC5A64F6}"/>
              </a:ext>
            </a:extLst>
          </p:cNvPr>
          <p:cNvPicPr>
            <a:picLocks noChangeAspect="1"/>
          </p:cNvPicPr>
          <p:nvPr/>
        </p:nvPicPr>
        <p:blipFill rotWithShape="1">
          <a:blip r:embed="rId2"/>
          <a:srcRect l="14381" r="14381"/>
          <a:stretch/>
        </p:blipFill>
        <p:spPr>
          <a:xfrm>
            <a:off x="135394" y="691591"/>
            <a:ext cx="8506582" cy="6094692"/>
          </a:xfrm>
          <a:prstGeom prst="rect">
            <a:avLst/>
          </a:prstGeom>
        </p:spPr>
      </p:pic>
      <p:sp>
        <p:nvSpPr>
          <p:cNvPr id="4" name="Text Placeholder 3">
            <a:extLst>
              <a:ext uri="{FF2B5EF4-FFF2-40B4-BE49-F238E27FC236}">
                <a16:creationId xmlns:a16="http://schemas.microsoft.com/office/drawing/2014/main" xmlns="" id="{F6C0526D-BBC1-FDDE-1E60-0EC4C2672E9D}"/>
              </a:ext>
            </a:extLst>
          </p:cNvPr>
          <p:cNvSpPr txBox="1">
            <a:spLocks/>
          </p:cNvSpPr>
          <p:nvPr/>
        </p:nvSpPr>
        <p:spPr>
          <a:xfrm>
            <a:off x="8641976" y="1250577"/>
            <a:ext cx="3167343" cy="3811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700" dirty="0">
                <a:latin typeface="Calibri" panose="020F0502020204030204" pitchFamily="34" charset="0"/>
                <a:cs typeface="Calibri" panose="020F0502020204030204" pitchFamily="34" charset="0"/>
              </a:rPr>
              <a:t>This Statement and review users are highly unsatisfied with their experience at hotels.</a:t>
            </a:r>
            <a:endParaRPr lang="en-US" sz="17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212208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1671"/>
            <a:ext cx="11476463" cy="1325563"/>
          </a:xfrm>
        </p:spPr>
        <p:txBody>
          <a:bodyPr/>
          <a:lstStyle/>
          <a:p>
            <a:r>
              <a:rPr lang="en-IN" dirty="0">
                <a:ln w="9525">
                  <a:solidFill>
                    <a:schemeClr val="bg1"/>
                  </a:solidFill>
                  <a:prstDash val="solid"/>
                </a:ln>
                <a:solidFill>
                  <a:srgbClr val="FFC000"/>
                </a:solidFill>
                <a:latin typeface="Arial Black" panose="020B0A04020102020204" pitchFamily="34" charset="0"/>
              </a:rPr>
              <a:t>          </a:t>
            </a:r>
            <a:r>
              <a:rPr lang="en-IN" cap="none" dirty="0">
                <a:ln w="9525">
                  <a:solidFill>
                    <a:schemeClr val="bg1"/>
                  </a:solidFill>
                  <a:prstDash val="solid"/>
                </a:ln>
                <a:solidFill>
                  <a:schemeClr val="tx1">
                    <a:lumMod val="95000"/>
                    <a:lumOff val="5000"/>
                  </a:schemeClr>
                </a:solidFill>
                <a:latin typeface="Arial Black" panose="020B0A04020102020204" pitchFamily="34" charset="0"/>
              </a:rPr>
              <a:t>Data Collection And Understanding</a:t>
            </a:r>
            <a:endParaRPr lang="en-IN" dirty="0">
              <a:ln w="9525">
                <a:solidFill>
                  <a:schemeClr val="bg1"/>
                </a:solidFill>
                <a:prstDash val="solid"/>
              </a:ln>
              <a:solidFill>
                <a:schemeClr val="tx1">
                  <a:lumMod val="95000"/>
                  <a:lumOff val="5000"/>
                </a:schemeClr>
              </a:solidFill>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0" indent="0">
              <a:buNone/>
            </a:pPr>
            <a:r>
              <a:rPr lang="en-IN" sz="1600" cap="none" dirty="0">
                <a:latin typeface="Calibri" panose="020F0502020204030204" pitchFamily="34" charset="0"/>
                <a:cs typeface="Calibri" panose="020F0502020204030204" pitchFamily="34" charset="0"/>
              </a:rPr>
              <a:t>After collecting data its very important to understand your data. So we has hotel Rating classification data. Which has 20491 rows and 2 columns . So lets understand  this 2 columns.</a:t>
            </a:r>
          </a:p>
          <a:p>
            <a:pPr marL="0" indent="0">
              <a:buNone/>
            </a:pPr>
            <a:r>
              <a:rPr lang="en-IN" b="1" cap="none" dirty="0">
                <a:latin typeface="Calibri" panose="020F0502020204030204" pitchFamily="34" charset="0"/>
                <a:cs typeface="Calibri" panose="020F0502020204030204" pitchFamily="34" charset="0"/>
              </a:rPr>
              <a:t>Data Description:</a:t>
            </a:r>
          </a:p>
          <a:p>
            <a:pPr>
              <a:buFont typeface="Wingdings" panose="05000000000000000000" pitchFamily="2" charset="2"/>
              <a:buChar char="ü"/>
            </a:pPr>
            <a:r>
              <a:rPr lang="en-IN" sz="1600" b="1" cap="none" dirty="0">
                <a:latin typeface="Calibri" panose="020F0502020204030204" pitchFamily="34" charset="0"/>
                <a:cs typeface="Calibri" panose="020F0502020204030204" pitchFamily="34" charset="0"/>
              </a:rPr>
              <a:t>Review: </a:t>
            </a:r>
            <a:r>
              <a:rPr lang="en-IN" sz="1600" cap="none" dirty="0">
                <a:latin typeface="Calibri" panose="020F0502020204030204" pitchFamily="34" charset="0"/>
                <a:cs typeface="Calibri" panose="020F0502020204030204" pitchFamily="34" charset="0"/>
              </a:rPr>
              <a:t>A customer review is reflection of a customer’s  experience       with hotel’s services</a:t>
            </a:r>
          </a:p>
          <a:p>
            <a:pPr>
              <a:buFont typeface="Wingdings" panose="05000000000000000000" pitchFamily="2" charset="2"/>
              <a:buChar char="ü"/>
            </a:pPr>
            <a:r>
              <a:rPr lang="en-IN" sz="1600" b="1" cap="none" dirty="0">
                <a:latin typeface="Calibri" panose="020F0502020204030204" pitchFamily="34" charset="0"/>
                <a:cs typeface="Calibri" panose="020F0502020204030204" pitchFamily="34" charset="0"/>
              </a:rPr>
              <a:t>Rating: </a:t>
            </a:r>
            <a:r>
              <a:rPr lang="en-IN" sz="1600" cap="none" dirty="0">
                <a:latin typeface="Calibri" panose="020F0502020204030204" pitchFamily="34" charset="0"/>
                <a:cs typeface="Calibri" panose="020F0502020204030204" pitchFamily="34" charset="0"/>
              </a:rPr>
              <a:t>Rating and reviews allow customers to share their experience with a product or services, and give it an overall star rating or as a number 0 to 5</a:t>
            </a:r>
          </a:p>
        </p:txBody>
      </p:sp>
    </p:spTree>
    <p:extLst>
      <p:ext uri="{BB962C8B-B14F-4D97-AF65-F5344CB8AC3E}">
        <p14:creationId xmlns:p14="http://schemas.microsoft.com/office/powerpoint/2010/main" val="3302747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57B78E-224F-BDCB-6EAD-2240FF67B14D}"/>
              </a:ext>
            </a:extLst>
          </p:cNvPr>
          <p:cNvSpPr txBox="1">
            <a:spLocks/>
          </p:cNvSpPr>
          <p:nvPr/>
        </p:nvSpPr>
        <p:spPr>
          <a:xfrm>
            <a:off x="838200" y="1725106"/>
            <a:ext cx="10515600" cy="304485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a:solidFill>
                  <a:srgbClr val="FFC000"/>
                </a:solidFill>
                <a:latin typeface="Bodoni MT" panose="02070603080606020203" pitchFamily="18" charset="0"/>
              </a:rPr>
              <a:t>Thank you…!</a:t>
            </a:r>
            <a:endParaRPr lang="en-US" sz="5400" b="1" dirty="0">
              <a:solidFill>
                <a:srgbClr val="FFC000"/>
              </a:solidFill>
              <a:latin typeface="Bodoni MT" panose="02070603080606020203" pitchFamily="18" charset="0"/>
            </a:endParaRPr>
          </a:p>
        </p:txBody>
      </p:sp>
    </p:spTree>
    <p:extLst>
      <p:ext uri="{BB962C8B-B14F-4D97-AF65-F5344CB8AC3E}">
        <p14:creationId xmlns:p14="http://schemas.microsoft.com/office/powerpoint/2010/main" val="4006873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9553" y="791944"/>
            <a:ext cx="8283387" cy="1596177"/>
          </a:xfrm>
        </p:spPr>
        <p:txBody>
          <a:bodyPr>
            <a:normAutofit/>
          </a:bodyPr>
          <a:lstStyle/>
          <a:p>
            <a:r>
              <a:rPr lang="en-IN" cap="none" dirty="0">
                <a:latin typeface="Arial Black" panose="020B0A04020102020204" pitchFamily="34" charset="0"/>
                <a:ea typeface="+mn-ea"/>
                <a:cs typeface="Calibri" panose="020F0502020204030204" pitchFamily="34" charset="0"/>
              </a:rPr>
              <a:t>Hotel Rating and Review Dataset </a:t>
            </a:r>
            <a:r>
              <a:rPr lang="en-IN" sz="1600" cap="none" dirty="0">
                <a:latin typeface="Calibri" panose="020F0502020204030204" pitchFamily="34" charset="0"/>
                <a:ea typeface="+mn-ea"/>
                <a:cs typeface="Calibri" panose="020F0502020204030204" pitchFamily="34" charset="0"/>
              </a:rPr>
              <a:t/>
            </a:r>
            <a:br>
              <a:rPr lang="en-IN" sz="1600" cap="none" dirty="0">
                <a:latin typeface="Calibri" panose="020F0502020204030204" pitchFamily="34" charset="0"/>
                <a:ea typeface="+mn-ea"/>
                <a:cs typeface="Calibri" panose="020F0502020204030204" pitchFamily="34" charset="0"/>
              </a:rPr>
            </a:br>
            <a:r>
              <a:rPr lang="en-IN" sz="1600" cap="none" dirty="0">
                <a:latin typeface="Calibri" panose="020F0502020204030204" pitchFamily="34" charset="0"/>
                <a:ea typeface="+mn-ea"/>
                <a:cs typeface="Calibri" panose="020F0502020204030204" pitchFamily="34" charset="0"/>
              </a:rPr>
              <a:t/>
            </a:r>
            <a:br>
              <a:rPr lang="en-IN" sz="1600" cap="none" dirty="0">
                <a:latin typeface="Calibri" panose="020F0502020204030204" pitchFamily="34" charset="0"/>
                <a:ea typeface="+mn-ea"/>
                <a:cs typeface="Calibri" panose="020F0502020204030204" pitchFamily="34" charset="0"/>
              </a:rPr>
            </a:br>
            <a:r>
              <a:rPr lang="en-IN" sz="1600" cap="none" dirty="0">
                <a:latin typeface="Calibri" panose="020F0502020204030204" pitchFamily="34" charset="0"/>
                <a:ea typeface="+mn-ea"/>
                <a:cs typeface="Calibri" panose="020F0502020204030204" pitchFamily="34" charset="0"/>
              </a:rPr>
              <a:t>This is a Hotel Reviews Dataset . In the below table  its show the top 5 rows respectively: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0606" y="2550935"/>
            <a:ext cx="6538443" cy="28829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50247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entagon 3"/>
          <p:cNvSpPr/>
          <p:nvPr/>
        </p:nvSpPr>
        <p:spPr>
          <a:xfrm>
            <a:off x="1746806" y="2793381"/>
            <a:ext cx="4215161" cy="2152185"/>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4000" dirty="0">
                <a:ln w="0"/>
                <a:solidFill>
                  <a:schemeClr val="tx1"/>
                </a:solidFill>
                <a:effectLst>
                  <a:outerShdw blurRad="38100" dist="19050" dir="2700000" algn="tl" rotWithShape="0">
                    <a:schemeClr val="dk1">
                      <a:alpha val="40000"/>
                    </a:schemeClr>
                  </a:outerShdw>
                </a:effectLst>
                <a:latin typeface="Arial Black" panose="020B0A04020102020204" pitchFamily="34" charset="0"/>
              </a:rPr>
              <a:t>EDA</a:t>
            </a:r>
          </a:p>
        </p:txBody>
      </p:sp>
      <p:sp>
        <p:nvSpPr>
          <p:cNvPr id="5" name="Pentagon 4"/>
          <p:cNvSpPr/>
          <p:nvPr/>
        </p:nvSpPr>
        <p:spPr>
          <a:xfrm>
            <a:off x="6077413" y="2698596"/>
            <a:ext cx="4248615" cy="2341756"/>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4000" dirty="0">
                <a:ln w="0"/>
                <a:solidFill>
                  <a:schemeClr val="tx1"/>
                </a:solidFill>
                <a:effectLst>
                  <a:outerShdw blurRad="38100" dist="19050" dir="2700000" algn="tl" rotWithShape="0">
                    <a:schemeClr val="dk1">
                      <a:alpha val="40000"/>
                    </a:schemeClr>
                  </a:outerShdw>
                </a:effectLst>
                <a:latin typeface="Arial Black" panose="020B0A04020102020204" pitchFamily="34" charset="0"/>
              </a:rPr>
              <a:t>Part</a:t>
            </a:r>
          </a:p>
        </p:txBody>
      </p:sp>
    </p:spTree>
    <p:extLst>
      <p:ext uri="{BB962C8B-B14F-4D97-AF65-F5344CB8AC3E}">
        <p14:creationId xmlns:p14="http://schemas.microsoft.com/office/powerpoint/2010/main" val="2859629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698" y="85884"/>
            <a:ext cx="10515600" cy="1325563"/>
          </a:xfrm>
        </p:spPr>
        <p:txBody>
          <a:bodyPr>
            <a:normAutofit/>
          </a:bodyPr>
          <a:lstStyle/>
          <a:p>
            <a:r>
              <a:rPr lang="en-IN" b="1" cap="none" dirty="0">
                <a:ln w="9525">
                  <a:solidFill>
                    <a:schemeClr val="bg1"/>
                  </a:solidFill>
                  <a:prstDash val="solid"/>
                </a:ln>
                <a:solidFill>
                  <a:schemeClr val="tx1">
                    <a:lumMod val="95000"/>
                    <a:lumOff val="5000"/>
                  </a:schemeClr>
                </a:solidFill>
                <a:latin typeface="Arial Black" panose="020B0A04020102020204" pitchFamily="34" charset="0"/>
              </a:rPr>
              <a:t>Text The Data Understanding And Checking Missing/Null Values</a:t>
            </a:r>
            <a:endParaRPr lang="en-IN" cap="none" dirty="0">
              <a:solidFill>
                <a:schemeClr val="tx1">
                  <a:lumMod val="95000"/>
                  <a:lumOff val="5000"/>
                </a:schemeClr>
              </a:solidFill>
              <a:latin typeface="Arial Black" panose="020B0A04020102020204" pitchFamily="34" charset="0"/>
            </a:endParaRPr>
          </a:p>
        </p:txBody>
      </p:sp>
      <p:sp>
        <p:nvSpPr>
          <p:cNvPr id="3" name="Content Placeholder 2"/>
          <p:cNvSpPr>
            <a:spLocks noGrp="1"/>
          </p:cNvSpPr>
          <p:nvPr>
            <p:ph idx="1"/>
          </p:nvPr>
        </p:nvSpPr>
        <p:spPr>
          <a:xfrm>
            <a:off x="75591" y="4121833"/>
            <a:ext cx="4594979" cy="719119"/>
          </a:xfrm>
        </p:spPr>
        <p:txBody>
          <a:bodyPr>
            <a:noAutofit/>
          </a:bodyPr>
          <a:lstStyle/>
          <a:p>
            <a:pPr marL="0" indent="0">
              <a:buNone/>
            </a:pPr>
            <a:r>
              <a:rPr lang="en-IN" b="1" cap="none" dirty="0">
                <a:ln w="9525">
                  <a:solidFill>
                    <a:schemeClr val="bg1"/>
                  </a:solidFill>
                  <a:prstDash val="solid"/>
                </a:ln>
                <a:latin typeface="Arial Black" panose="020B0A04020102020204" pitchFamily="34" charset="0"/>
              </a:rPr>
              <a:t>Checking the Duplicate Values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698" y="1961206"/>
            <a:ext cx="3258005" cy="1543265"/>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3968747" y="1451873"/>
            <a:ext cx="4594979" cy="400110"/>
          </a:xfrm>
          <a:prstGeom prst="rect">
            <a:avLst/>
          </a:prstGeom>
        </p:spPr>
        <p:txBody>
          <a:bodyPr wrap="square">
            <a:spAutoFit/>
          </a:bodyPr>
          <a:lstStyle/>
          <a:p>
            <a:r>
              <a:rPr lang="en-IN" sz="2000" b="1" dirty="0">
                <a:ln w="9525">
                  <a:solidFill>
                    <a:schemeClr val="bg1"/>
                  </a:solidFill>
                  <a:prstDash val="solid"/>
                </a:ln>
                <a:latin typeface="Arial Black" panose="020B0A04020102020204" pitchFamily="34" charset="0"/>
              </a:rPr>
              <a:t>Checking the size of dataset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229" y="1892409"/>
            <a:ext cx="2661412" cy="1002352"/>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rot="10800000" flipV="1">
            <a:off x="8637168" y="1509825"/>
            <a:ext cx="2766770" cy="707886"/>
          </a:xfrm>
          <a:prstGeom prst="rect">
            <a:avLst/>
          </a:prstGeom>
        </p:spPr>
        <p:txBody>
          <a:bodyPr wrap="square">
            <a:spAutoFit/>
          </a:bodyPr>
          <a:lstStyle/>
          <a:p>
            <a:r>
              <a:rPr lang="en-IN" sz="2000" b="1" dirty="0">
                <a:ln w="9525">
                  <a:solidFill>
                    <a:schemeClr val="bg1"/>
                  </a:solidFill>
                  <a:prstDash val="solid"/>
                </a:ln>
                <a:latin typeface="Arial Black" panose="020B0A04020102020204" pitchFamily="34" charset="0"/>
              </a:rPr>
              <a:t>Checking the null values in dataset</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7846" y="2403615"/>
            <a:ext cx="1505414" cy="935648"/>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a:stretch>
            <a:fillRect/>
          </a:stretch>
        </p:blipFill>
        <p:spPr>
          <a:xfrm>
            <a:off x="1473872" y="4840952"/>
            <a:ext cx="1027655" cy="848932"/>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930058" y="1509396"/>
            <a:ext cx="1458348" cy="400110"/>
          </a:xfrm>
          <a:prstGeom prst="rect">
            <a:avLst/>
          </a:prstGeom>
          <a:noFill/>
        </p:spPr>
        <p:txBody>
          <a:bodyPr wrap="none" rtlCol="0">
            <a:spAutoFit/>
          </a:bodyPr>
          <a:lstStyle/>
          <a:p>
            <a:r>
              <a:rPr lang="en-IN" sz="2000" b="1" dirty="0">
                <a:ln w="9525">
                  <a:solidFill>
                    <a:schemeClr val="bg1"/>
                  </a:solidFill>
                  <a:prstDash val="solid"/>
                </a:ln>
                <a:latin typeface="Arial Black" panose="020B0A04020102020204" pitchFamily="34" charset="0"/>
              </a:rPr>
              <a:t>Data Info</a:t>
            </a:r>
          </a:p>
        </p:txBody>
      </p:sp>
      <p:pic>
        <p:nvPicPr>
          <p:cNvPr id="14" name="Picture 13"/>
          <p:cNvPicPr>
            <a:picLocks noChangeAspect="1"/>
          </p:cNvPicPr>
          <p:nvPr/>
        </p:nvPicPr>
        <p:blipFill>
          <a:blip r:embed="rId6"/>
          <a:stretch>
            <a:fillRect/>
          </a:stretch>
        </p:blipFill>
        <p:spPr>
          <a:xfrm>
            <a:off x="7316871" y="4461406"/>
            <a:ext cx="3621610" cy="1428750"/>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5616498" y="4054230"/>
            <a:ext cx="6385889" cy="400110"/>
          </a:xfrm>
          <a:prstGeom prst="rect">
            <a:avLst/>
          </a:prstGeom>
        </p:spPr>
        <p:txBody>
          <a:bodyPr wrap="square">
            <a:spAutoFit/>
          </a:bodyPr>
          <a:lstStyle/>
          <a:p>
            <a:r>
              <a:rPr lang="en-IN" sz="2000" b="1" dirty="0">
                <a:ln w="9525">
                  <a:solidFill>
                    <a:schemeClr val="bg1"/>
                  </a:solidFill>
                  <a:prstDash val="solid"/>
                </a:ln>
                <a:latin typeface="Arial Black" panose="020B0A04020102020204" pitchFamily="34" charset="0"/>
              </a:rPr>
              <a:t>Statistical description of data (reviews)</a:t>
            </a:r>
          </a:p>
        </p:txBody>
      </p:sp>
    </p:spTree>
    <p:extLst>
      <p:ext uri="{BB962C8B-B14F-4D97-AF65-F5344CB8AC3E}">
        <p14:creationId xmlns:p14="http://schemas.microsoft.com/office/powerpoint/2010/main" val="478257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41602" y="254986"/>
            <a:ext cx="5482154" cy="707886"/>
          </a:xfrm>
          <a:prstGeom prst="rect">
            <a:avLst/>
          </a:prstGeom>
          <a:noFill/>
        </p:spPr>
        <p:txBody>
          <a:bodyPr wrap="square" rtlCol="0">
            <a:spAutoFit/>
          </a:bodyPr>
          <a:lstStyle/>
          <a:p>
            <a:r>
              <a:rPr lang="en-IN" sz="2000" b="1" dirty="0">
                <a:ln w="9525">
                  <a:solidFill>
                    <a:schemeClr val="bg1"/>
                  </a:solidFill>
                  <a:prstDash val="solid"/>
                </a:ln>
                <a:latin typeface="Arial Black" panose="020B0A04020102020204" pitchFamily="34" charset="0"/>
              </a:rPr>
              <a:t>Statistical description of data (ratings</a:t>
            </a:r>
            <a:r>
              <a:rPr lang="en-IN"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6089" y="725874"/>
            <a:ext cx="1467055" cy="1537871"/>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7593786" y="312913"/>
            <a:ext cx="3079689" cy="400110"/>
          </a:xfrm>
          <a:prstGeom prst="rect">
            <a:avLst/>
          </a:prstGeom>
          <a:noFill/>
        </p:spPr>
        <p:txBody>
          <a:bodyPr wrap="none" rtlCol="0">
            <a:spAutoFit/>
          </a:bodyPr>
          <a:lstStyle/>
          <a:p>
            <a:r>
              <a:rPr lang="en-IN" sz="2000" b="1" dirty="0">
                <a:ln w="9525">
                  <a:solidFill>
                    <a:schemeClr val="bg1"/>
                  </a:solidFill>
                  <a:prstDash val="solid"/>
                </a:ln>
                <a:latin typeface="Arial Black" panose="020B0A04020102020204" pitchFamily="34" charset="0"/>
              </a:rPr>
              <a:t>Unique rating values</a:t>
            </a:r>
          </a:p>
        </p:txBody>
      </p:sp>
      <p:pic>
        <p:nvPicPr>
          <p:cNvPr id="6" name="Picture 5"/>
          <p:cNvPicPr>
            <a:picLocks noChangeAspect="1"/>
          </p:cNvPicPr>
          <p:nvPr/>
        </p:nvPicPr>
        <p:blipFill>
          <a:blip r:embed="rId3"/>
          <a:stretch>
            <a:fillRect/>
          </a:stretch>
        </p:blipFill>
        <p:spPr>
          <a:xfrm>
            <a:off x="8190655" y="841917"/>
            <a:ext cx="1885950" cy="858644"/>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127044" y="2514370"/>
            <a:ext cx="6352779" cy="707886"/>
          </a:xfrm>
          <a:prstGeom prst="rect">
            <a:avLst/>
          </a:prstGeom>
          <a:noFill/>
        </p:spPr>
        <p:txBody>
          <a:bodyPr wrap="square" rtlCol="0">
            <a:spAutoFit/>
          </a:bodyPr>
          <a:lstStyle/>
          <a:p>
            <a:r>
              <a:rPr lang="en-IN" sz="2000" b="1" dirty="0">
                <a:ln w="9525">
                  <a:solidFill>
                    <a:schemeClr val="bg1"/>
                  </a:solidFill>
                  <a:prstDash val="solid"/>
                </a:ln>
                <a:latin typeface="Arial Black" panose="020B0A04020102020204" pitchFamily="34" charset="0"/>
              </a:rPr>
              <a:t>Converting the ratings column from float to </a:t>
            </a:r>
            <a:r>
              <a:rPr lang="en-IN" sz="2000" b="1" dirty="0" err="1">
                <a:ln w="9525">
                  <a:solidFill>
                    <a:schemeClr val="bg1"/>
                  </a:solidFill>
                  <a:prstDash val="solid"/>
                </a:ln>
                <a:latin typeface="Arial Black" panose="020B0A04020102020204" pitchFamily="34" charset="0"/>
              </a:rPr>
              <a:t>int</a:t>
            </a:r>
            <a:endParaRPr lang="en-IN" sz="2000" b="1" dirty="0">
              <a:ln w="9525">
                <a:solidFill>
                  <a:schemeClr val="bg1"/>
                </a:solidFill>
                <a:prstDash val="solid"/>
              </a:ln>
              <a:latin typeface="Arial Black" panose="020B0A04020102020204" pitchFamily="34" charset="0"/>
            </a:endParaRPr>
          </a:p>
        </p:txBody>
      </p:sp>
      <p:sp>
        <p:nvSpPr>
          <p:cNvPr id="8" name="TextBox 7"/>
          <p:cNvSpPr txBox="1"/>
          <p:nvPr/>
        </p:nvSpPr>
        <p:spPr>
          <a:xfrm>
            <a:off x="6479823" y="2484573"/>
            <a:ext cx="5798973" cy="707886"/>
          </a:xfrm>
          <a:prstGeom prst="rect">
            <a:avLst/>
          </a:prstGeom>
          <a:noFill/>
        </p:spPr>
        <p:txBody>
          <a:bodyPr wrap="square" rtlCol="0">
            <a:spAutoFit/>
          </a:bodyPr>
          <a:lstStyle/>
          <a:p>
            <a:r>
              <a:rPr lang="en-IN" sz="2000" b="1" dirty="0">
                <a:ln w="9525">
                  <a:solidFill>
                    <a:schemeClr val="bg1"/>
                  </a:solidFill>
                  <a:prstDash val="solid"/>
                </a:ln>
                <a:latin typeface="Arial Black" panose="020B0A04020102020204" pitchFamily="34" charset="0"/>
              </a:rPr>
              <a:t>Count of ratings after change in data-type</a:t>
            </a:r>
          </a:p>
        </p:txBody>
      </p:sp>
      <p:pic>
        <p:nvPicPr>
          <p:cNvPr id="9" name="Picture 8"/>
          <p:cNvPicPr>
            <a:picLocks noChangeAspect="1"/>
          </p:cNvPicPr>
          <p:nvPr/>
        </p:nvPicPr>
        <p:blipFill>
          <a:blip r:embed="rId4"/>
          <a:stretch>
            <a:fillRect/>
          </a:stretch>
        </p:blipFill>
        <p:spPr>
          <a:xfrm>
            <a:off x="1241602" y="3073567"/>
            <a:ext cx="3228975" cy="1814522"/>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a:stretch>
            <a:fillRect/>
          </a:stretch>
        </p:blipFill>
        <p:spPr>
          <a:xfrm>
            <a:off x="7522280" y="3005833"/>
            <a:ext cx="3373534" cy="1717159"/>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582706" y="5329746"/>
            <a:ext cx="10963835" cy="707886"/>
          </a:xfrm>
          <a:prstGeom prst="rect">
            <a:avLst/>
          </a:prstGeom>
        </p:spPr>
        <p:txBody>
          <a:bodyPr wrap="square">
            <a:spAutoFit/>
          </a:bodyPr>
          <a:lstStyle/>
          <a:p>
            <a:r>
              <a:rPr lang="en-IN" sz="2000" b="1" dirty="0">
                <a:ln w="9525">
                  <a:solidFill>
                    <a:schemeClr val="bg1"/>
                  </a:solidFill>
                  <a:prstDash val="solid"/>
                </a:ln>
                <a:latin typeface="Arial Black" panose="020B0A04020102020204" pitchFamily="34" charset="0"/>
              </a:rPr>
              <a:t>From above analysis, we can say that there are no null values &amp; duplicate data in our dataset.</a:t>
            </a:r>
          </a:p>
        </p:txBody>
      </p:sp>
    </p:spTree>
    <p:extLst>
      <p:ext uri="{BB962C8B-B14F-4D97-AF65-F5344CB8AC3E}">
        <p14:creationId xmlns:p14="http://schemas.microsoft.com/office/powerpoint/2010/main" val="189560834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Override1.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docProps/app.xml><?xml version="1.0" encoding="utf-8"?>
<Properties xmlns="http://schemas.openxmlformats.org/officeDocument/2006/extended-properties" xmlns:vt="http://schemas.openxmlformats.org/officeDocument/2006/docPropsVTypes">
  <Template/>
  <TotalTime>6402</TotalTime>
  <Words>2320</Words>
  <Application>Microsoft Office PowerPoint</Application>
  <PresentationFormat>Widescreen</PresentationFormat>
  <Paragraphs>223</Paragraphs>
  <Slides>50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Algerian</vt:lpstr>
      <vt:lpstr>Arial</vt:lpstr>
      <vt:lpstr>Arial Black</vt:lpstr>
      <vt:lpstr>Bell MT</vt:lpstr>
      <vt:lpstr>Bodoni MT</vt:lpstr>
      <vt:lpstr>Calibri</vt:lpstr>
      <vt:lpstr>Gill Sans MT</vt:lpstr>
      <vt:lpstr>Helvetica Neue</vt:lpstr>
      <vt:lpstr>Mangal</vt:lpstr>
      <vt:lpstr>Wingdings</vt:lpstr>
      <vt:lpstr>Gallery</vt:lpstr>
      <vt:lpstr>Hotel  Rating Classification</vt:lpstr>
      <vt:lpstr>PowerPoint Presentation</vt:lpstr>
      <vt:lpstr>PowerPoint Presentation</vt:lpstr>
      <vt:lpstr>Work Flow </vt:lpstr>
      <vt:lpstr>          Data Collection And Understanding</vt:lpstr>
      <vt:lpstr>Hotel Rating and Review Dataset   This is a Hotel Reviews Dataset . In the below table  its show the top 5 rows respectively:</vt:lpstr>
      <vt:lpstr>PowerPoint Presentation</vt:lpstr>
      <vt:lpstr>Text The Data Understanding And Checking Missing/Null Values</vt:lpstr>
      <vt:lpstr>PowerPoint Presentation</vt:lpstr>
      <vt:lpstr>Count Plot of Rating</vt:lpstr>
      <vt:lpstr>Checking the total contribution of all ratings</vt:lpstr>
      <vt:lpstr>Checking the most used words from reviews &amp; plotting it using  Word Cloud </vt:lpstr>
      <vt:lpstr>Plotting the word cloud on original data for all highest rating (5)</vt:lpstr>
      <vt:lpstr>Plotting the word cloud on original data for all lowest rating (1)</vt:lpstr>
      <vt:lpstr>Checking the length of words in a review for all the rating</vt:lpstr>
      <vt:lpstr>Text Data Pre-Processing &amp; Cleaning   In Text Data Pre-processing and Cleaning we did this following Steps:-         </vt:lpstr>
      <vt:lpstr> Sentiment Analysis </vt:lpstr>
      <vt:lpstr> </vt:lpstr>
      <vt:lpstr>Testing The Positive  Sample</vt:lpstr>
      <vt:lpstr>TextBlob </vt:lpstr>
      <vt:lpstr>Visualizing The TextBlob Sentiment Analysis</vt:lpstr>
      <vt:lpstr>Afinn Sentiment Analysis </vt:lpstr>
      <vt:lpstr>Model Based - Machine Learning </vt:lpstr>
      <vt:lpstr>PowerPoint Presentation</vt:lpstr>
      <vt:lpstr>PowerPoint Presentation</vt:lpstr>
      <vt:lpstr>PowerPoint Presentation</vt:lpstr>
      <vt:lpstr>Analysing The Model Performance &amp; Accuracy </vt:lpstr>
      <vt:lpstr>PowerPoint Presentation</vt:lpstr>
      <vt:lpstr>Applying Sampling Techniques for Imbalancing Dataset</vt:lpstr>
      <vt:lpstr>PowerPoint Presentation</vt:lpstr>
      <vt:lpstr>Building Models With Balanced Data (Smote Resampled Data) </vt:lpstr>
      <vt:lpstr> Adaptive Synthetic Sampling (ADASYN) </vt:lpstr>
      <vt:lpstr>Testing the ROC-AUC score for all models</vt:lpstr>
      <vt:lpstr>Random Under Sampler :- </vt:lpstr>
      <vt:lpstr>  Testing the balanced accuracy for all Models</vt:lpstr>
      <vt:lpstr>                                    Tomek Links</vt:lpstr>
      <vt:lpstr>Plotting Confusion Matrix for all models</vt:lpstr>
      <vt:lpstr>After analysis of sampling techniques, we will choose smote resampled data for further analysis for machine learning based sentiment analysis. hence, as we observed the accuracy, precision and recall score have been improved using smote </vt:lpstr>
      <vt:lpstr> Building Model Using Deep Learning</vt:lpstr>
      <vt:lpstr>. </vt:lpstr>
      <vt:lpstr>Testing The Pipeline On Our Dataset </vt:lpstr>
      <vt:lpstr>Reviewing the data after dropping the test samples</vt:lpstr>
      <vt:lpstr>Training Model</vt:lpstr>
      <vt:lpstr> Training the model using Naive Bayes</vt:lpstr>
      <vt:lpstr>PowerPoint Presentation</vt:lpstr>
      <vt:lpstr>PowerPoint Presentation</vt:lpstr>
      <vt:lpstr>                             Streamlit</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Rating Classification</dc:title>
  <dc:creator>user</dc:creator>
  <cp:lastModifiedBy>Microsoft account</cp:lastModifiedBy>
  <cp:revision>167</cp:revision>
  <dcterms:created xsi:type="dcterms:W3CDTF">2022-11-19T14:57:01Z</dcterms:created>
  <dcterms:modified xsi:type="dcterms:W3CDTF">2022-12-26T06:05:28Z</dcterms:modified>
</cp:coreProperties>
</file>